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71" r:id="rId5"/>
    <p:sldMasterId id="2147483673" r:id="rId6"/>
  </p:sldMasterIdLst>
  <p:notesMasterIdLst>
    <p:notesMasterId r:id="rId8"/>
  </p:notesMasterIdLst>
  <p:handoutMasterIdLst>
    <p:handoutMasterId r:id="rId35"/>
  </p:handoutMasterIdLst>
  <p:sldIdLst>
    <p:sldId id="257" r:id="rId7"/>
    <p:sldId id="292" r:id="rId9"/>
    <p:sldId id="446" r:id="rId10"/>
    <p:sldId id="462" r:id="rId11"/>
    <p:sldId id="464" r:id="rId12"/>
    <p:sldId id="461" r:id="rId13"/>
    <p:sldId id="471" r:id="rId14"/>
    <p:sldId id="459" r:id="rId15"/>
    <p:sldId id="468" r:id="rId16"/>
    <p:sldId id="475" r:id="rId17"/>
    <p:sldId id="472" r:id="rId18"/>
    <p:sldId id="465" r:id="rId19"/>
    <p:sldId id="466" r:id="rId20"/>
    <p:sldId id="467" r:id="rId21"/>
    <p:sldId id="480" r:id="rId22"/>
    <p:sldId id="478" r:id="rId23"/>
    <p:sldId id="485" r:id="rId24"/>
    <p:sldId id="479" r:id="rId25"/>
    <p:sldId id="476" r:id="rId26"/>
    <p:sldId id="483" r:id="rId27"/>
    <p:sldId id="484" r:id="rId28"/>
    <p:sldId id="482" r:id="rId29"/>
    <p:sldId id="486" r:id="rId30"/>
    <p:sldId id="487" r:id="rId31"/>
    <p:sldId id="488" r:id="rId32"/>
    <p:sldId id="489" r:id="rId33"/>
    <p:sldId id="427" r:id="rId34"/>
  </p:sldIdLst>
  <p:sldSz cx="24377650" cy="13716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1pPr>
    <a:lvl2pPr marL="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2pPr>
    <a:lvl3pPr marL="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3pPr>
    <a:lvl4pPr marL="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4pPr>
    <a:lvl5pPr marL="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400" b="0" i="0" u="none" kern="1200">
        <a:solidFill>
          <a:srgbClr val="000000"/>
        </a:solidFill>
        <a:latin typeface="Arial" panose="020B0604020202020204"/>
        <a:ea typeface="Arial" panose="020B0604020202020204"/>
        <a:cs typeface="+mn-cs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223B"/>
    <a:srgbClr val="646464"/>
    <a:srgbClr val="0051A4"/>
    <a:srgbClr val="FF9F07"/>
    <a:srgbClr val="F49700"/>
    <a:srgbClr val="353C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64"/>
    <p:restoredTop sz="94647"/>
  </p:normalViewPr>
  <p:slideViewPr>
    <p:cSldViewPr snapToGrid="0" showGuides="1">
      <p:cViewPr varScale="1">
        <p:scale>
          <a:sx n="68" d="100"/>
          <a:sy n="68" d="100"/>
        </p:scale>
        <p:origin x="832" y="240"/>
      </p:cViewPr>
      <p:guideLst>
        <p:guide orient="horz" pos="2155"/>
        <p:guide pos="29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2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27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0" Type="http://schemas.openxmlformats.org/officeDocument/2006/relationships/slide" Target="slides/slide13.xml"/><Relationship Id="rId2" Type="http://schemas.openxmlformats.org/officeDocument/2006/relationships/theme" Target="theme/theme1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Arial" panose="020B0604020202020204"/>
                <a:ea typeface="Arial" panose="020B0604020202020204"/>
                <a:cs typeface="Arial" panose="020B0604020202020204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true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true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Arial" panose="020B0604020202020204"/>
                <a:ea typeface="Arial" panose="020B0604020202020204"/>
                <a:cs typeface="Arial" panose="020B0604020202020204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true">
            <a:spLocks noGrp="true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false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DejaVu Math TeX Gyre" panose="02000503000000000000" charset="0"/>
                <a:ea typeface="DejaVu Math TeX Gyre" panose="02000503000000000000" charset="0"/>
                <a:cs typeface="DejaVu Math TeX Gyre" panose="02000503000000000000" charset="0"/>
                <a:sym typeface="Montserrat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</a:p>
        </p:txBody>
      </p:sp>
      <p:sp>
        <p:nvSpPr>
          <p:cNvPr id="4" name="Shape 4"/>
          <p:cNvSpPr txBox="true">
            <a:spLocks noGrp="true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false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DejaVu Math TeX Gyre" panose="02000503000000000000" charset="0"/>
                <a:ea typeface="DejaVu Math TeX Gyre" panose="02000503000000000000" charset="0"/>
                <a:cs typeface="DejaVu Math TeX Gyre" panose="02000503000000000000" charset="0"/>
                <a:sym typeface="Montserrat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</a:p>
        </p:txBody>
      </p:sp>
      <p:sp>
        <p:nvSpPr>
          <p:cNvPr id="5" name="Shape 5"/>
          <p:cNvSpPr>
            <a:spLocks noGrp="true" noRot="true" noChangeAspect="true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629" name="Shape 6"/>
          <p:cNvSpPr txBox="true">
            <a:spLocks noGrp="true"/>
          </p:cNvSpPr>
          <p:nvPr>
            <p:ph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</a:ln>
        </p:spPr>
        <p:txBody>
          <a:bodyPr lIns="91425" tIns="91425" rIns="91425" bIns="91425" anchor="t" anchorCtr="false"/>
          <a:lstStyle/>
          <a:p>
            <a:pPr lvl="0"/>
            <a:endParaRPr lang="zh-CN" altLang="zh-CN"/>
          </a:p>
        </p:txBody>
      </p:sp>
      <p:sp>
        <p:nvSpPr>
          <p:cNvPr id="7" name="Shape 7"/>
          <p:cNvSpPr txBox="true">
            <a:spLocks noGrp="true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false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DejaVu Math TeX Gyre" panose="02000503000000000000" charset="0"/>
                <a:ea typeface="DejaVu Math TeX Gyre" panose="02000503000000000000" charset="0"/>
                <a:cs typeface="DejaVu Math TeX Gyre" panose="02000503000000000000" charset="0"/>
                <a:sym typeface="Montserrat"/>
              </a:defRPr>
            </a:lvl1pPr>
            <a:lvl2pPr marL="914400" marR="0" lvl="1" indent="-1270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165" marR="0" lvl="2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742565" marR="0" lvl="3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656965" marR="0" lvl="4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4571365" marR="0" lvl="5" indent="-12065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5485130" marR="0" lvl="6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6399530" marR="0" lvl="7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7313930" marR="0" lvl="8" indent="-1143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auto"/>
          </a:p>
        </p:txBody>
      </p:sp>
      <p:sp>
        <p:nvSpPr>
          <p:cNvPr id="8" name="Shape 8"/>
          <p:cNvSpPr txBox="true">
            <a:spLocks noGrp="true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false">
            <a:noAutofit/>
          </a:bodyPr>
          <a:lstStyle/>
          <a:p>
            <a:pPr lvl="0" algn="r">
              <a:buSzPct val="25000"/>
            </a:pPr>
            <a:fld id="{9A0DB2DC-4C9A-4742-B13C-FB6460FD3503}" type="slidenum">
              <a:rPr lang="en-US" altLang="zh-CN" sz="1200">
                <a:latin typeface="DejaVu Math TeX Gyre" panose="02000503000000000000" charset="0"/>
                <a:sym typeface="Montserrat"/>
              </a:rPr>
            </a:fld>
            <a:endParaRPr lang="en-US" altLang="zh-CN" sz="1200">
              <a:latin typeface="DejaVu Math TeX Gyre" panose="02000503000000000000" charset="0"/>
              <a:ea typeface="DejaVu Math TeX Gyre" panose="02000503000000000000" charset="0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Noto Sans CJK SC" panose="020B0500000000000000" charset="-122"/>
        <a:ea typeface="Noto Sans CJK SC" panose="020B0500000000000000" charset="-122"/>
        <a:cs typeface="Noto Sans CJK SC" panose="020B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hape 32"/>
          <p:cNvSpPr>
            <a:spLocks noGrp="true"/>
          </p:cNvSpPr>
          <p:nvPr>
            <p:ph type="body"/>
          </p:nvPr>
        </p:nvSpPr>
        <p:spPr/>
        <p:txBody>
          <a:bodyPr lIns="91425" tIns="91425" rIns="91425" bIns="91425" anchor="t" anchorCtr="false"/>
          <a:lstStyle/>
          <a:p>
            <a:pPr lvl="0" indent="0">
              <a:spcBef>
                <a:spcPct val="0"/>
              </a:spcBef>
              <a:buNone/>
            </a:pPr>
            <a:endParaRPr lang="zh-CN" altLang="zh-CN" sz="2400" u="none">
              <a:solidFill>
                <a:srgbClr val="000000"/>
              </a:solidFill>
              <a:latin typeface="Montserrat"/>
              <a:sym typeface="Montserrat"/>
            </a:endParaRPr>
          </a:p>
        </p:txBody>
      </p:sp>
      <p:sp>
        <p:nvSpPr>
          <p:cNvPr id="33" name="Shape 33"/>
          <p:cNvSpPr>
            <a:spLocks noGrp="true" noRot="true" noChangeAspect="true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hape 707"/>
          <p:cNvSpPr>
            <a:spLocks noGrp="true"/>
          </p:cNvSpPr>
          <p:nvPr>
            <p:ph type="body"/>
          </p:nvPr>
        </p:nvSpPr>
        <p:spPr/>
        <p:txBody>
          <a:bodyPr lIns="91425" tIns="91425" rIns="91425" bIns="91425" anchor="t" anchorCtr="false"/>
          <a:lstStyle/>
          <a:p>
            <a:pPr lvl="0" indent="0">
              <a:spcBef>
                <a:spcPct val="0"/>
              </a:spcBef>
              <a:buNone/>
            </a:pPr>
            <a:endParaRPr lang="zh-CN" altLang="zh-CN" sz="2400" u="none">
              <a:solidFill>
                <a:srgbClr val="000000"/>
              </a:solidFill>
              <a:latin typeface="Montserrat"/>
              <a:sym typeface="Montserrat"/>
            </a:endParaRPr>
          </a:p>
        </p:txBody>
      </p:sp>
      <p:sp>
        <p:nvSpPr>
          <p:cNvPr id="708" name="Shape 708"/>
          <p:cNvSpPr>
            <a:spLocks noGrp="true" noRot="true" noChangeAspect="true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true" noRot="true" noChangeAspect="true"/>
          </p:cNvSpPr>
          <p:nvPr>
            <p:ph type="sldImg" idx="3"/>
          </p:nvPr>
        </p:nvSpPr>
        <p:spPr/>
      </p:sp>
      <p:sp>
        <p:nvSpPr>
          <p:cNvPr id="3" name="文本占位符 2"/>
          <p:cNvSpPr>
            <a:spLocks noGrp="true"/>
          </p:cNvSpPr>
          <p:nvPr>
            <p:ph type="body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hape 32"/>
          <p:cNvSpPr>
            <a:spLocks noGrp="true"/>
          </p:cNvSpPr>
          <p:nvPr>
            <p:ph type="body"/>
          </p:nvPr>
        </p:nvSpPr>
        <p:spPr/>
        <p:txBody>
          <a:bodyPr lIns="91425" tIns="91425" rIns="91425" bIns="91425" anchor="t" anchorCtr="false"/>
          <a:lstStyle/>
          <a:p>
            <a:pPr lvl="0" indent="0">
              <a:spcBef>
                <a:spcPct val="0"/>
              </a:spcBef>
              <a:buNone/>
            </a:pPr>
            <a:endParaRPr lang="zh-CN" altLang="zh-CN" sz="2400" u="none">
              <a:solidFill>
                <a:srgbClr val="000000"/>
              </a:solidFill>
              <a:latin typeface="Montserrat"/>
              <a:sym typeface="Montserrat"/>
            </a:endParaRPr>
          </a:p>
        </p:txBody>
      </p:sp>
      <p:sp>
        <p:nvSpPr>
          <p:cNvPr id="33" name="Shape 33"/>
          <p:cNvSpPr>
            <a:spLocks noGrp="true" noRot="true" noChangeAspect="true"/>
          </p:cNvSpPr>
          <p:nvPr>
            <p:ph type="sldImg" idx="2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图片 3" descr="SE-003-logo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1933575" y="1919288"/>
            <a:ext cx="4171950" cy="11890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8" name="图片 4" descr="SE-001"/>
          <p:cNvPicPr>
            <a:picLocks noChangeAspect="true"/>
          </p:cNvPicPr>
          <p:nvPr userDrawn="true"/>
        </p:nvPicPr>
        <p:blipFill>
          <a:blip r:embed="rId3"/>
          <a:stretch>
            <a:fillRect/>
          </a:stretch>
        </p:blipFill>
        <p:spPr>
          <a:xfrm>
            <a:off x="12238038" y="-7937"/>
            <a:ext cx="12139612" cy="13709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1828165" y="5388610"/>
            <a:ext cx="15078710" cy="1497965"/>
          </a:xfrm>
        </p:spPr>
        <p:txBody>
          <a:bodyPr anchor="b">
            <a:normAutofit/>
          </a:bodyPr>
          <a:lstStyle>
            <a:lvl1pPr algn="dist" eaLnBrk="1" fontAlgn="auto" latinLnBrk="0" hangingPunct="1">
              <a:lnSpc>
                <a:spcPct val="100000"/>
              </a:lnSpc>
              <a:defRPr sz="8000">
                <a:solidFill>
                  <a:schemeClr val="bg1"/>
                </a:solidFill>
                <a:effectLst/>
                <a:latin typeface="Noto Sans CJK SC" panose="020B0500000000000000" charset="-122"/>
                <a:ea typeface="Noto Sans CJK SC" panose="020B0500000000000000" charset="-122"/>
                <a:cs typeface="DejaVu Sans" panose="020B0603030804020204" charset="0"/>
              </a:defRPr>
            </a:lvl1pPr>
          </a:lstStyle>
          <a:p>
            <a:pPr fontAlgn="auto"/>
            <a:br>
              <a:rPr lang="zh-CN" altLang="en-US" dirty="0"/>
            </a:br>
            <a:br>
              <a:rPr lang="zh-CN" altLang="en-US" dirty="0"/>
            </a:br>
            <a:r>
              <a:rPr lang="zh-CN" altLang="en-US" strike="noStrike" noProof="1"/>
              <a:t>单击此处添加标题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1828165" y="4632325"/>
            <a:ext cx="8265795" cy="663575"/>
          </a:xfrm>
        </p:spPr>
        <p:txBody>
          <a:bodyPr>
            <a:normAutofit/>
          </a:bodyPr>
          <a:lstStyle>
            <a:lvl1pPr marL="0" indent="0" algn="dist">
              <a:buNone/>
              <a:defRPr sz="3000">
                <a:solidFill>
                  <a:schemeClr val="bg1"/>
                </a:solidFill>
                <a:effectLst/>
                <a:latin typeface="Noto Sans CJK SC" panose="020B0500000000000000" charset="-122"/>
                <a:ea typeface="Noto Sans CJK SC" panose="020B0500000000000000" charset="-122"/>
                <a:cs typeface="DejaVu Sans" panose="020B0603030804020204" charset="0"/>
              </a:defRPr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pPr fontAlgn="auto"/>
            <a:r>
              <a:rPr lang="zh-CN" altLang="en-US" strike="noStrike" noProof="1"/>
              <a:t>单击此处添加副标题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8_单独图片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 hidden="true"/>
          <p:cNvCxnSpPr/>
          <p:nvPr userDrawn="true"/>
        </p:nvCxnSpPr>
        <p:spPr>
          <a:xfrm>
            <a:off x="1485900" y="868363"/>
            <a:ext cx="0" cy="2782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3040380" y="1693545"/>
            <a:ext cx="18297525" cy="9719945"/>
          </a:xfrm>
        </p:spPr>
        <p:txBody>
          <a:bodyPr/>
          <a:lstStyle>
            <a:lvl1pPr marL="0" indent="0">
              <a:buNone/>
              <a:defRPr sz="6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9_标题与单图单栏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 hidden="true"/>
          <p:cNvCxnSpPr/>
          <p:nvPr userDrawn="true"/>
        </p:nvCxnSpPr>
        <p:spPr>
          <a:xfrm>
            <a:off x="1485900" y="868363"/>
            <a:ext cx="0" cy="2782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true"/>
        </p:nvCxnSpPr>
        <p:spPr>
          <a:xfrm>
            <a:off x="1319213" y="3448050"/>
            <a:ext cx="83248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90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7" name="矩形 6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图片占位符 2"/>
          <p:cNvSpPr>
            <a:spLocks noGrp="true" noChangeAspect="true"/>
          </p:cNvSpPr>
          <p:nvPr>
            <p:ph type="pic" idx="1"/>
          </p:nvPr>
        </p:nvSpPr>
        <p:spPr>
          <a:xfrm>
            <a:off x="10365105" y="3448685"/>
            <a:ext cx="14012545" cy="8272780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true"/>
          </p:cNvSpPr>
          <p:nvPr>
            <p:ph type="body" sz="half" idx="2"/>
          </p:nvPr>
        </p:nvSpPr>
        <p:spPr>
          <a:xfrm>
            <a:off x="1292860" y="3638550"/>
            <a:ext cx="8328025" cy="8082280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2800"/>
            </a:lvl2pPr>
            <a:lvl3pPr marL="1828165" indent="0">
              <a:buNone/>
              <a:defRPr sz="2400"/>
            </a:lvl3pPr>
            <a:lvl4pPr marL="2742565" indent="0">
              <a:buNone/>
              <a:defRPr sz="2000"/>
            </a:lvl4pPr>
            <a:lvl5pPr marL="3656965" indent="0">
              <a:buNone/>
              <a:defRPr sz="2000"/>
            </a:lvl5pPr>
            <a:lvl6pPr marL="4570730" indent="0">
              <a:buNone/>
              <a:defRPr sz="2000"/>
            </a:lvl6pPr>
            <a:lvl7pPr marL="5485130" indent="0">
              <a:buNone/>
              <a:defRPr sz="2000"/>
            </a:lvl7pPr>
            <a:lvl8pPr marL="6398895" indent="0">
              <a:buNone/>
              <a:defRPr sz="2000"/>
            </a:lvl8pPr>
            <a:lvl9pPr marL="7313295" indent="0">
              <a:buNone/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0" fontAlgn="auto"/>
            <a:endParaRPr lang="zh-CN" altLang="en-US" strike="noStrike" noProof="1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0_标题与图片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2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1294765" y="3060700"/>
            <a:ext cx="7219315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图片占位符 1"/>
          <p:cNvSpPr>
            <a:spLocks noGrp="true" noChangeAspect="true"/>
          </p:cNvSpPr>
          <p:nvPr>
            <p:ph type="pic" idx="13"/>
          </p:nvPr>
        </p:nvSpPr>
        <p:spPr>
          <a:xfrm>
            <a:off x="8860790" y="3060700"/>
            <a:ext cx="14031595" cy="8660765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标题 3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1_两标题与图片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6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2" name="图片占位符 1"/>
          <p:cNvSpPr>
            <a:spLocks noGrp="true" noChangeAspect="true"/>
          </p:cNvSpPr>
          <p:nvPr>
            <p:ph type="pic" idx="13"/>
          </p:nvPr>
        </p:nvSpPr>
        <p:spPr>
          <a:xfrm>
            <a:off x="1294765" y="3060700"/>
            <a:ext cx="21597620" cy="8660765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2_图片与单栏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60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17125315" y="3060700"/>
            <a:ext cx="5767070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图片占位符 1"/>
          <p:cNvSpPr>
            <a:spLocks noGrp="true" noChangeAspect="true"/>
          </p:cNvSpPr>
          <p:nvPr>
            <p:ph type="pic" idx="13"/>
          </p:nvPr>
        </p:nvSpPr>
        <p:spPr>
          <a:xfrm>
            <a:off x="1294765" y="3060700"/>
            <a:ext cx="15196820" cy="8660765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标题 3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2_图片与两栏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4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17144365" y="3060700"/>
            <a:ext cx="5767070" cy="4036060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图片占位符 1"/>
          <p:cNvSpPr>
            <a:spLocks noGrp="true" noChangeAspect="true"/>
          </p:cNvSpPr>
          <p:nvPr>
            <p:ph type="pic" idx="13"/>
          </p:nvPr>
        </p:nvSpPr>
        <p:spPr>
          <a:xfrm>
            <a:off x="1313815" y="3060700"/>
            <a:ext cx="15196820" cy="8660765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14" hasCustomPrompt="true"/>
          </p:nvPr>
        </p:nvSpPr>
        <p:spPr>
          <a:xfrm>
            <a:off x="17176115" y="7854950"/>
            <a:ext cx="5767070" cy="3807460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3_图片与两栏内容2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8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2" name="图片占位符 1"/>
          <p:cNvSpPr>
            <a:spLocks noGrp="true" noChangeAspect="true"/>
          </p:cNvSpPr>
          <p:nvPr>
            <p:ph type="pic" idx="13"/>
          </p:nvPr>
        </p:nvSpPr>
        <p:spPr>
          <a:xfrm>
            <a:off x="6370955" y="3060700"/>
            <a:ext cx="11635105" cy="8660765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内容占位符 5"/>
          <p:cNvSpPr>
            <a:spLocks noGrp="true"/>
          </p:cNvSpPr>
          <p:nvPr>
            <p:ph sz="half" idx="14" hasCustomPrompt="true"/>
          </p:nvPr>
        </p:nvSpPr>
        <p:spPr>
          <a:xfrm>
            <a:off x="1294765" y="3060700"/>
            <a:ext cx="4581525" cy="8661400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15" hasCustomPrompt="true"/>
          </p:nvPr>
        </p:nvSpPr>
        <p:spPr>
          <a:xfrm>
            <a:off x="18310860" y="3060065"/>
            <a:ext cx="4581525" cy="8661400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4_图片与三栏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2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15601315" y="3060700"/>
            <a:ext cx="7291070" cy="270319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2" name="图片占位符 1"/>
          <p:cNvSpPr>
            <a:spLocks noGrp="true" noChangeAspect="true"/>
          </p:cNvSpPr>
          <p:nvPr>
            <p:ph type="pic" idx="13"/>
          </p:nvPr>
        </p:nvSpPr>
        <p:spPr>
          <a:xfrm>
            <a:off x="1294765" y="3060700"/>
            <a:ext cx="13444220" cy="8660765"/>
          </a:xfrm>
        </p:spPr>
        <p:txBody>
          <a:bodyPr/>
          <a:lstStyle>
            <a:lvl1pPr marL="0" indent="0"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4400" indent="0">
              <a:buNone/>
              <a:defRPr sz="5600"/>
            </a:lvl2pPr>
            <a:lvl3pPr marL="1828165" indent="0">
              <a:buNone/>
              <a:defRPr sz="4800"/>
            </a:lvl3pPr>
            <a:lvl4pPr marL="2742565" indent="0">
              <a:buNone/>
              <a:defRPr sz="4000"/>
            </a:lvl4pPr>
            <a:lvl5pPr marL="3656965" indent="0">
              <a:buNone/>
              <a:defRPr sz="4000"/>
            </a:lvl5pPr>
            <a:lvl6pPr marL="4570730" indent="0">
              <a:buNone/>
              <a:defRPr sz="4000"/>
            </a:lvl6pPr>
            <a:lvl7pPr marL="5485130" indent="0">
              <a:buNone/>
              <a:defRPr sz="4000"/>
            </a:lvl7pPr>
            <a:lvl8pPr marL="6398895" indent="0">
              <a:buNone/>
              <a:defRPr sz="4000"/>
            </a:lvl8pPr>
            <a:lvl9pPr marL="7313295" indent="0">
              <a:buNone/>
              <a:defRPr sz="4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内容占位符 5"/>
          <p:cNvSpPr>
            <a:spLocks noGrp="true"/>
          </p:cNvSpPr>
          <p:nvPr>
            <p:ph sz="half" idx="14" hasCustomPrompt="true"/>
          </p:nvPr>
        </p:nvSpPr>
        <p:spPr>
          <a:xfrm>
            <a:off x="15601315" y="6039485"/>
            <a:ext cx="7291070" cy="270319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7" name="内容占位符 6"/>
          <p:cNvSpPr>
            <a:spLocks noGrp="true"/>
          </p:cNvSpPr>
          <p:nvPr>
            <p:ph sz="half" idx="15" hasCustomPrompt="true"/>
          </p:nvPr>
        </p:nvSpPr>
        <p:spPr>
          <a:xfrm>
            <a:off x="15601315" y="9018270"/>
            <a:ext cx="7291070" cy="270319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标题 3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5_竖排标题与文本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true"/>
          </p:cNvSpPr>
          <p:nvPr>
            <p:ph type="title" orient="vert"/>
          </p:nvPr>
        </p:nvSpPr>
        <p:spPr>
          <a:xfrm>
            <a:off x="765175" y="730250"/>
            <a:ext cx="1763395" cy="10995660"/>
          </a:xfrm>
        </p:spPr>
        <p:txBody>
          <a:bodyPr vert="eaVert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true"/>
          </p:cNvSpPr>
          <p:nvPr>
            <p:ph type="body" orient="vert" idx="1"/>
          </p:nvPr>
        </p:nvSpPr>
        <p:spPr>
          <a:xfrm>
            <a:off x="3371215" y="730250"/>
            <a:ext cx="19660235" cy="10995660"/>
          </a:xfrm>
        </p:spPr>
        <p:txBody>
          <a:bodyPr vert="eaVert"/>
          <a:lstStyle>
            <a:lvl1pPr marL="0" indent="0" eaLnBrk="1" fontAlgn="auto" latinLnBrk="0" hangingPunct="1">
              <a:lnSpc>
                <a:spcPct val="100000"/>
              </a:lnSpc>
              <a:spcBef>
                <a:spcPts val="400"/>
              </a:spcBef>
              <a:buFont typeface="Arial" panose="02080604020202020204" pitchFamily="34" charset="0"/>
              <a:buChar char="•"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50595" indent="0" eaLnBrk="1" fontAlgn="auto" latinLnBrk="0" hangingPunct="1">
              <a:lnSpc>
                <a:spcPct val="100000"/>
              </a:lnSpc>
              <a:spcBef>
                <a:spcPts val="100"/>
              </a:spcBef>
              <a:buFont typeface="Arial" panose="02080604020202020204" pitchFamily="34" charset="0"/>
              <a:buChar char="•"/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 marL="1407795" indent="0" eaLnBrk="1" fontAlgn="auto" latinLnBrk="0" hangingPunct="1">
              <a:lnSpc>
                <a:spcPct val="100000"/>
              </a:lnSpc>
              <a:spcBef>
                <a:spcPts val="100"/>
              </a:spcBef>
              <a:buFont typeface="Arial" panose="02080604020202020204" pitchFamily="34" charset="0"/>
              <a:buChar char="•"/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 marL="1864995" indent="0" eaLnBrk="1" fontAlgn="auto" latinLnBrk="0" hangingPunct="1">
              <a:lnSpc>
                <a:spcPct val="100000"/>
              </a:lnSpc>
              <a:spcBef>
                <a:spcPts val="100"/>
              </a:spcBef>
              <a:buFont typeface="Arial" panose="02080604020202020204" pitchFamily="34" charset="0"/>
              <a:buChar char="•"/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 marL="4227830" indent="0" eaLnBrk="1" fontAlgn="auto" latinLnBrk="0" hangingPunct="1">
              <a:lnSpc>
                <a:spcPct val="100000"/>
              </a:lnSpc>
              <a:buFont typeface="Arial" panose="02080604020202020204" pitchFamily="34" charset="0"/>
              <a:buChar char="•"/>
              <a:defRPr/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0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true"/>
          </p:cNvSpPr>
          <p:nvPr>
            <p:ph sz="half" idx="14" hasCustomPrompt="true"/>
          </p:nvPr>
        </p:nvSpPr>
        <p:spPr>
          <a:xfrm>
            <a:off x="1358900" y="1540510"/>
            <a:ext cx="21660485" cy="9988550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 userDrawn="true"/>
        </p:nvCxnSpPr>
        <p:spPr>
          <a:xfrm>
            <a:off x="7805738" y="5314950"/>
            <a:ext cx="0" cy="308610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图片 3" descr="SE-002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19050" y="38100"/>
            <a:ext cx="4719638" cy="13639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竖排标题 1"/>
          <p:cNvSpPr>
            <a:spLocks noGrp="true"/>
          </p:cNvSpPr>
          <p:nvPr>
            <p:ph type="title" orient="vert" hasCustomPrompt="true"/>
          </p:nvPr>
        </p:nvSpPr>
        <p:spPr>
          <a:xfrm>
            <a:off x="5565140" y="5509260"/>
            <a:ext cx="1534795" cy="2697480"/>
          </a:xfrm>
        </p:spPr>
        <p:txBody>
          <a:bodyPr vert="eaVert">
            <a:normAutofit/>
          </a:bodyPr>
          <a:lstStyle>
            <a:lvl1pPr>
              <a:defRPr sz="7000" b="0">
                <a:solidFill>
                  <a:schemeClr val="bg1"/>
                </a:solidFill>
                <a:cs typeface="DejaVu Sans" panose="020B0603030804020204" charset="0"/>
              </a:defRPr>
            </a:lvl1pPr>
          </a:lstStyle>
          <a:p>
            <a:pPr fontAlgn="auto"/>
            <a:r>
              <a:rPr lang="zh-CN" altLang="en-US" strike="noStrike" noProof="1"/>
              <a:t>单击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无LOGO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底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图片 1" descr="SE-003-logo"/>
          <p:cNvPicPr>
            <a:picLocks noChangeAspect="true"/>
          </p:cNvPicPr>
          <p:nvPr userDrawn="true"/>
        </p:nvPicPr>
        <p:blipFill>
          <a:blip r:embed="rId2"/>
          <a:stretch>
            <a:fillRect/>
          </a:stretch>
        </p:blipFill>
        <p:spPr>
          <a:xfrm>
            <a:off x="20637500" y="12072938"/>
            <a:ext cx="2667000" cy="7604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80" name="图片 3" descr="SE-001"/>
          <p:cNvPicPr>
            <a:picLocks noChangeAspect="true"/>
          </p:cNvPicPr>
          <p:nvPr userDrawn="true"/>
        </p:nvPicPr>
        <p:blipFill>
          <a:blip r:embed="rId3"/>
          <a:stretch>
            <a:fillRect/>
          </a:stretch>
        </p:blipFill>
        <p:spPr>
          <a:xfrm>
            <a:off x="12223750" y="-4762"/>
            <a:ext cx="12145963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3047365" y="10118725"/>
            <a:ext cx="5120640" cy="1139825"/>
          </a:xfr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>
                    <a:lumMod val="95000"/>
                  </a:schemeClr>
                </a:solidFill>
                <a:effectLst/>
                <a:latin typeface="+mj-lt"/>
                <a:ea typeface="+mj-ea"/>
                <a:cs typeface="DejaVu Sans" panose="020B0603030804020204" charset="0"/>
              </a:defRPr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pPr fontAlgn="auto"/>
            <a:r>
              <a:rPr lang="zh-CN" altLang="en-US" strike="noStrike" noProof="1"/>
              <a:t>单击此处添加副标题</a:t>
            </a:r>
            <a:endParaRPr lang="zh-CN" altLang="en-US" strike="noStrike" noProof="1"/>
          </a:p>
        </p:txBody>
      </p:sp>
      <p:sp>
        <p:nvSpPr>
          <p:cNvPr id="7" name="标题 6"/>
          <p:cNvSpPr>
            <a:spLocks noGrp="true"/>
          </p:cNvSpPr>
          <p:nvPr>
            <p:ph type="ctrTitle" hasCustomPrompt="true"/>
          </p:nvPr>
        </p:nvSpPr>
        <p:spPr>
          <a:xfrm>
            <a:off x="3047365" y="8417560"/>
            <a:ext cx="5121275" cy="1497965"/>
          </a:xfrm>
        </p:spPr>
        <p:txBody>
          <a:bodyPr anchor="b">
            <a:normAutofit/>
          </a:bodyPr>
          <a:lstStyle>
            <a:lvl1pPr algn="dist" eaLnBrk="1" fontAlgn="auto" latinLnBrk="0" hangingPunct="1">
              <a:lnSpc>
                <a:spcPct val="100000"/>
              </a:lnSpc>
              <a:defRPr sz="8000">
                <a:solidFill>
                  <a:schemeClr val="bg1"/>
                </a:solidFill>
                <a:effectLst/>
                <a:latin typeface="Noto Sans CJK SC" panose="020B0500000000000000" charset="-122"/>
                <a:ea typeface="Noto Sans CJK SC" panose="020B0500000000000000" charset="-122"/>
                <a:cs typeface="DejaVu Sans" panose="020B0603030804020204" charset="0"/>
              </a:defRPr>
            </a:lvl1pPr>
          </a:lstStyle>
          <a:p>
            <a:pPr fontAlgn="auto"/>
            <a:br>
              <a:rPr lang="zh-CN" altLang="en-US" dirty="0"/>
            </a:br>
            <a:br>
              <a:rPr lang="zh-CN" altLang="en-US" dirty="0"/>
            </a:br>
            <a:r>
              <a:rPr lang="zh-CN" altLang="en-US" strike="noStrike" noProof="1"/>
              <a:t>单击此处添加标题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3044825" y="6553200"/>
            <a:ext cx="1830705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true"/>
          </p:cNvSpPr>
          <p:nvPr>
            <p:ph type="ctrTitle" hasCustomPrompt="true"/>
          </p:nvPr>
        </p:nvSpPr>
        <p:spPr>
          <a:xfrm>
            <a:off x="3047206" y="2112524"/>
            <a:ext cx="18283238" cy="4374002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8000">
                <a:solidFill>
                  <a:schemeClr val="bg1"/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1pPr>
          </a:lstStyle>
          <a:p>
            <a:pPr fontAlgn="auto"/>
            <a:r>
              <a:rPr lang="zh-CN" altLang="en-US" strike="noStrike" noProof="1"/>
              <a:t>单击此处添加标题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3047365" y="6939915"/>
            <a:ext cx="18283555" cy="1694815"/>
          </a:xfrm>
        </p:spPr>
        <p:txBody>
          <a:bodyPr anchor="ctr" anchorCtr="false">
            <a:normAutofit/>
          </a:bodyPr>
          <a:lstStyle>
            <a:lvl1pPr marL="0" indent="0" algn="ctr">
              <a:buNone/>
              <a:defRPr sz="4400">
                <a:solidFill>
                  <a:schemeClr val="bg1">
                    <a:lumMod val="95000"/>
                  </a:schemeClr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1pPr>
            <a:lvl2pPr marL="914400" indent="0" algn="ctr">
              <a:buNone/>
              <a:defRPr sz="4000"/>
            </a:lvl2pPr>
            <a:lvl3pPr marL="1828165" indent="0" algn="ctr">
              <a:buNone/>
              <a:defRPr sz="3600"/>
            </a:lvl3pPr>
            <a:lvl4pPr marL="2742565" indent="0" algn="ctr">
              <a:buNone/>
              <a:defRPr sz="3200"/>
            </a:lvl4pPr>
            <a:lvl5pPr marL="3656965" indent="0" algn="ctr">
              <a:buNone/>
              <a:defRPr sz="3200"/>
            </a:lvl5pPr>
            <a:lvl6pPr marL="4570730" indent="0" algn="ctr">
              <a:buNone/>
              <a:defRPr sz="3200"/>
            </a:lvl6pPr>
            <a:lvl7pPr marL="5485130" indent="0" algn="ctr">
              <a:buNone/>
              <a:defRPr sz="3200"/>
            </a:lvl7pPr>
            <a:lvl8pPr marL="6398895" indent="0" algn="ctr">
              <a:buNone/>
              <a:defRPr sz="3200"/>
            </a:lvl8pPr>
            <a:lvl9pPr marL="7313295" indent="0" algn="ctr">
              <a:buNone/>
              <a:defRPr sz="3200"/>
            </a:lvl9pPr>
          </a:lstStyle>
          <a:p>
            <a:pPr fontAlgn="auto"/>
            <a:r>
              <a:rPr lang="zh-CN" altLang="en-US" strike="noStrike" noProof="1"/>
              <a:t>单击此处添加副标题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单独标题格式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0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4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idx="1"/>
          </p:nvPr>
        </p:nvSpPr>
        <p:spPr>
          <a:xfrm>
            <a:off x="1294765" y="2440940"/>
            <a:ext cx="21406485" cy="914844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Font typeface="Arial" panose="02080604020202020204" pitchFamily="34" charset="0"/>
              <a:buChar char="•"/>
              <a:defRPr sz="4400">
                <a:solidFill>
                  <a:schemeClr val="bg1">
                    <a:lumMod val="95000"/>
                  </a:schemeClr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1pPr>
            <a:lvl2pPr marL="913765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2pPr>
            <a:lvl3pPr marL="1828165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3pPr>
            <a:lvl4pPr marL="2742565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4pPr>
            <a:lvl5pPr marL="3656330" indent="0" algn="l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Noto Sans CJK SC" panose="020B0500000000000000" charset="-122"/>
                <a:ea typeface="Noto Sans CJK SC" panose="020B0500000000000000" charset="-122"/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0" fontAlgn="auto"/>
            <a:endParaRPr lang="zh-CN" altLang="en-US" strike="noStrike" noProof="1"/>
          </a:p>
          <a:p>
            <a:pPr lvl="0" fontAlgn="auto"/>
            <a:endParaRPr lang="zh-CN" altLang="en-US" strike="noStrike" noProof="1"/>
          </a:p>
        </p:txBody>
      </p:sp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5_标题和两栏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8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1618913" y="3060700"/>
            <a:ext cx="10360501" cy="8702676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0" fontAlgn="auto"/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12284135" y="3060700"/>
            <a:ext cx="10360501" cy="8702676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6_两栏内容2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 hasCustomPrompt="true"/>
          </p:nvPr>
        </p:nvSpPr>
        <p:spPr>
          <a:xfrm>
            <a:off x="1294765" y="3060700"/>
            <a:ext cx="8209280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2"/>
          </p:nvPr>
        </p:nvSpPr>
        <p:spPr>
          <a:xfrm>
            <a:off x="9961245" y="3060700"/>
            <a:ext cx="12931775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7_标题和三栏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1294765" y="3060700"/>
            <a:ext cx="7045960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1" name="内容占位符 10"/>
          <p:cNvSpPr>
            <a:spLocks noGrp="true"/>
          </p:cNvSpPr>
          <p:nvPr>
            <p:ph sz="half" idx="13"/>
          </p:nvPr>
        </p:nvSpPr>
        <p:spPr>
          <a:xfrm>
            <a:off x="8580120" y="3060700"/>
            <a:ext cx="7045960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13" name="内容占位符 12"/>
          <p:cNvSpPr>
            <a:spLocks noGrp="true"/>
          </p:cNvSpPr>
          <p:nvPr>
            <p:ph sz="half" idx="23"/>
          </p:nvPr>
        </p:nvSpPr>
        <p:spPr>
          <a:xfrm>
            <a:off x="15865475" y="3060700"/>
            <a:ext cx="7045960" cy="8702675"/>
          </a:xfrm>
        </p:spPr>
        <p:txBody>
          <a:bodyPr>
            <a:normAutofit/>
          </a:bodyPr>
          <a:lstStyle>
            <a:lvl1pPr marL="0" indent="0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7_标题和四栏内容"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40" name="组合 11"/>
          <p:cNvGrpSpPr/>
          <p:nvPr userDrawn="true"/>
        </p:nvGrpSpPr>
        <p:grpSpPr>
          <a:xfrm>
            <a:off x="-22225" y="374650"/>
            <a:ext cx="488950" cy="1485900"/>
            <a:chOff x="-35" y="1530"/>
            <a:chExt cx="1710" cy="2340"/>
          </a:xfrm>
        </p:grpSpPr>
        <p:sp>
          <p:nvSpPr>
            <p:cNvPr id="8" name="矩形 7"/>
            <p:cNvSpPr/>
            <p:nvPr userDrawn="true"/>
          </p:nvSpPr>
          <p:spPr>
            <a:xfrm>
              <a:off x="-35" y="1530"/>
              <a:ext cx="1170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  <p:sp>
          <p:nvSpPr>
            <p:cNvPr id="9" name="矩形 8"/>
            <p:cNvSpPr/>
            <p:nvPr userDrawn="true"/>
          </p:nvSpPr>
          <p:spPr>
            <a:xfrm>
              <a:off x="1345" y="1530"/>
              <a:ext cx="331" cy="2340"/>
            </a:xfrm>
            <a:prstGeom prst="rect">
              <a:avLst/>
            </a:prstGeom>
            <a:solidFill>
              <a:srgbClr val="F497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trike="noStrike" noProof="1">
                <a:cs typeface="DejaVu Sans" panose="020B0603030804020204" charset="0"/>
              </a:endParaRPr>
            </a:p>
          </p:txBody>
        </p:sp>
      </p:grpSp>
      <p:sp>
        <p:nvSpPr>
          <p:cNvPr id="3" name="内容占位符 2"/>
          <p:cNvSpPr>
            <a:spLocks noGrp="true"/>
          </p:cNvSpPr>
          <p:nvPr>
            <p:ph sz="half" idx="1"/>
          </p:nvPr>
        </p:nvSpPr>
        <p:spPr>
          <a:xfrm>
            <a:off x="1999615" y="3060700"/>
            <a:ext cx="9941560" cy="415036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2" name="内容占位符 1"/>
          <p:cNvSpPr>
            <a:spLocks noGrp="true"/>
          </p:cNvSpPr>
          <p:nvPr>
            <p:ph sz="half" idx="13"/>
          </p:nvPr>
        </p:nvSpPr>
        <p:spPr>
          <a:xfrm>
            <a:off x="1999615" y="7416800"/>
            <a:ext cx="9941560" cy="415036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true"/>
          </p:cNvSpPr>
          <p:nvPr>
            <p:ph sz="half" idx="14"/>
          </p:nvPr>
        </p:nvSpPr>
        <p:spPr>
          <a:xfrm>
            <a:off x="12318365" y="3060700"/>
            <a:ext cx="9941560" cy="415036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内容占位符 4"/>
          <p:cNvSpPr>
            <a:spLocks noGrp="true"/>
          </p:cNvSpPr>
          <p:nvPr>
            <p:ph sz="half" idx="15"/>
          </p:nvPr>
        </p:nvSpPr>
        <p:spPr>
          <a:xfrm>
            <a:off x="12318365" y="7416800"/>
            <a:ext cx="9941560" cy="4150360"/>
          </a:xfrm>
        </p:spPr>
        <p:txBody>
          <a:bodyPr>
            <a:normAutofit/>
          </a:bodyPr>
          <a:lstStyle>
            <a:lvl1pPr marL="0" indent="0" algn="ctr" eaLnBrk="1" fontAlgn="auto" latinLnBrk="0" hangingPunct="1">
              <a:lnSpc>
                <a:spcPct val="150000"/>
              </a:lnSpc>
              <a:spcBef>
                <a:spcPts val="0"/>
              </a:spcBef>
              <a:buNone/>
              <a:defRPr sz="4400">
                <a:solidFill>
                  <a:schemeClr val="bg1">
                    <a:lumMod val="95000"/>
                  </a:schemeClr>
                </a:solidFill>
              </a:defRPr>
            </a:lvl1pPr>
            <a:lvl2pPr marL="913765" indent="0">
              <a:lnSpc>
                <a:spcPct val="150000"/>
              </a:lnSpc>
              <a:buNone/>
              <a:defRPr sz="3600">
                <a:solidFill>
                  <a:srgbClr val="646464"/>
                </a:solidFill>
              </a:defRPr>
            </a:lvl2pPr>
            <a:lvl3pPr marL="18281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3pPr>
            <a:lvl4pPr marL="2742565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4pPr>
            <a:lvl5pPr marL="3656330" indent="0">
              <a:lnSpc>
                <a:spcPct val="150000"/>
              </a:lnSpc>
              <a:buNone/>
              <a:defRPr sz="3200">
                <a:solidFill>
                  <a:srgbClr val="646464"/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标题 5"/>
          <p:cNvSpPr>
            <a:spLocks noGrp="true"/>
          </p:cNvSpPr>
          <p:nvPr>
            <p:ph type="title"/>
          </p:nvPr>
        </p:nvSpPr>
        <p:spPr>
          <a:xfrm>
            <a:off x="853440" y="374650"/>
            <a:ext cx="21025485" cy="1485900"/>
          </a:xfrm>
        </p:spPr>
        <p:txBody>
          <a:bodyPr anchor="ctr" anchorCtr="false">
            <a:normAutofit/>
          </a:bodyPr>
          <a:lstStyle>
            <a:lvl1pPr>
              <a:defRPr sz="6000" b="0" i="0">
                <a:solidFill>
                  <a:schemeClr val="bg1"/>
                </a:solidFill>
                <a:effectLst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20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true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800" strike="noStrike" noProof="1">
              <a:latin typeface="DejaVu Sans" panose="020B0603030804020204" charset="0"/>
              <a:ea typeface="Noto Sans CJK SC" panose="020B0500000000000000" charset="-122"/>
              <a:cs typeface="DejaVu Sans" panose="020B06030308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ct val="401000"/>
        </a:spcBef>
        <a:buFont typeface="Arial" panose="0208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true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800" strike="noStrike" noProof="1">
              <a:latin typeface="DejaVu Sans" panose="020B0603030804020204" charset="0"/>
              <a:ea typeface="Noto Sans CJK SC" panose="020B0500000000000000" charset="-122"/>
              <a:cs typeface="DejaVu Sans" panose="020B0603030804020204" charset="0"/>
            </a:endParaRPr>
          </a:p>
        </p:txBody>
      </p:sp>
      <p:pic>
        <p:nvPicPr>
          <p:cNvPr id="2051" name="图片 1" descr="SE-003-logo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0" y="12072938"/>
            <a:ext cx="2667000" cy="76041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000" b="1" kern="1200">
          <a:solidFill>
            <a:schemeClr val="tx1">
              <a:lumMod val="50000"/>
              <a:lumOff val="50000"/>
            </a:schemeClr>
          </a:solidFill>
          <a:effectLst/>
          <a:latin typeface="Noto Sans CJK SC" panose="020B0500000000000000" charset="-122"/>
          <a:ea typeface="Noto Sans CJK SC" panose="020B0500000000000000" charset="-122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ct val="401000"/>
        </a:spcBef>
        <a:buFont typeface="Arial" panose="0208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true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800" strike="noStrike" noProof="1">
              <a:latin typeface="DejaVu Sans" panose="020B0603030804020204" charset="0"/>
              <a:ea typeface="Noto Sans CJK SC" panose="020B0500000000000000" charset="-122"/>
              <a:cs typeface="DejaVu Sans" panose="020B0603030804020204" charset="0"/>
            </a:endParaRPr>
          </a:p>
        </p:txBody>
      </p:sp>
      <p:pic>
        <p:nvPicPr>
          <p:cNvPr id="3075" name="图片 1" descr="SE-003-logo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>
            <a:off x="20637500" y="12072938"/>
            <a:ext cx="2667000" cy="760412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</p:sldLayoutIdLst>
  <p:hf sldNum="0"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5000" kern="1200">
          <a:solidFill>
            <a:srgbClr val="0051A4"/>
          </a:solidFill>
          <a:latin typeface="Noto Sans CJK SC" panose="020B0500000000000000" charset="-122"/>
          <a:ea typeface="Noto Sans CJK SC" panose="020B0500000000000000" charset="-122"/>
          <a:cs typeface="DejaVu Sans" panose="020B0603030804020204" charset="0"/>
        </a:defRPr>
      </a:lvl1pPr>
    </p:titleStyle>
    <p:bodyStyle>
      <a:lvl1pPr marL="457200" indent="-457200" algn="l" defTabSz="1828165" rtl="0" eaLnBrk="1" fontAlgn="auto" latinLnBrk="0" hangingPunct="1">
        <a:lnSpc>
          <a:spcPts val="1200"/>
        </a:lnSpc>
        <a:spcBef>
          <a:spcPct val="401000"/>
        </a:spcBef>
        <a:buFont typeface="Arial" panose="02080604020202020204" pitchFamily="34" charset="0"/>
        <a:buChar char="•"/>
        <a:defRPr sz="3600" kern="1200">
          <a:solidFill>
            <a:srgbClr val="646464"/>
          </a:solidFill>
          <a:latin typeface="Noto Sans CJK SC" panose="020B0500000000000000" charset="-122"/>
          <a:ea typeface="Noto Sans CJK SC" panose="020B0500000000000000" charset="-122"/>
          <a:cs typeface="DejaVu Sans" panose="020B0603030804020204" charset="0"/>
        </a:defRPr>
      </a:lvl1pPr>
      <a:lvl2pPr marL="1370965" indent="-457200" algn="l" defTabSz="1828165" rtl="0" eaLnBrk="1" fontAlgn="auto" latinLnBrk="0" hangingPunct="1">
        <a:lnSpc>
          <a:spcPts val="12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rgbClr val="646464"/>
          </a:solidFill>
          <a:latin typeface="Noto Sans CJK SC" panose="020B0500000000000000" charset="-122"/>
          <a:ea typeface="Noto Sans CJK SC" panose="020B0500000000000000" charset="-122"/>
          <a:cs typeface="DejaVu Sans" panose="020B0603030804020204" charset="0"/>
        </a:defRPr>
      </a:lvl2pPr>
      <a:lvl3pPr marL="2285365" indent="-457200" algn="l" defTabSz="1828165" rtl="0" eaLnBrk="1" fontAlgn="auto" latinLnBrk="0" hangingPunct="1">
        <a:lnSpc>
          <a:spcPts val="12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rgbClr val="646464"/>
          </a:solidFill>
          <a:latin typeface="Noto Sans CJK SC" panose="020B0500000000000000" charset="-122"/>
          <a:ea typeface="Noto Sans CJK SC" panose="020B0500000000000000" charset="-122"/>
          <a:cs typeface="DejaVu Sans" panose="020B0603030804020204" charset="0"/>
        </a:defRPr>
      </a:lvl3pPr>
      <a:lvl4pPr marL="3199765" indent="-457200" algn="l" defTabSz="1828165" rtl="0" eaLnBrk="1" fontAlgn="auto" latinLnBrk="0" hangingPunct="1">
        <a:lnSpc>
          <a:spcPts val="12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rgbClr val="646464"/>
          </a:solidFill>
          <a:latin typeface="Noto Sans CJK SC" panose="020B0500000000000000" charset="-122"/>
          <a:ea typeface="Noto Sans CJK SC" panose="020B0500000000000000" charset="-122"/>
          <a:cs typeface="DejaVu Sans" panose="020B0603030804020204" charset="0"/>
        </a:defRPr>
      </a:lvl4pPr>
      <a:lvl5pPr marL="4113530" indent="-457200" algn="l" defTabSz="1828165" rtl="0" eaLnBrk="1" fontAlgn="auto" latinLnBrk="0" hangingPunct="1">
        <a:lnSpc>
          <a:spcPts val="12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rgbClr val="646464"/>
          </a:solidFill>
          <a:latin typeface="Noto Sans CJK SC" panose="020B0500000000000000" charset="-122"/>
          <a:ea typeface="Noto Sans CJK SC" panose="020B0500000000000000" charset="-122"/>
          <a:cs typeface="DejaVu Sans" panose="020B0603030804020204" charset="0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true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800" strike="noStrike" noProof="1">
              <a:latin typeface="DejaVu Sans" panose="020B0603030804020204" charset="0"/>
              <a:ea typeface="Noto Sans CJK SC" panose="020B0500000000000000" charset="-122"/>
              <a:cs typeface="DejaVu Sans" panose="020B06030308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sldNum="0"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ct val="401000"/>
        </a:spcBef>
        <a:buFont typeface="Arial" panose="0208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KSO_TEMPLATE" hidden="true"/>
          <p:cNvSpPr/>
          <p:nvPr/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z="2800" strike="noStrike" noProof="1">
              <a:latin typeface="DejaVu Sans" panose="020B0603030804020204" charset="0"/>
              <a:ea typeface="Noto Sans CJK SC" panose="020B0500000000000000" charset="-122"/>
              <a:cs typeface="DejaVu Sans" panose="020B060303080402020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sldNum="0" hdr="0" ftr="0" dt="0"/>
  <p:txStyles>
    <p:titleStyle>
      <a:lvl1pPr algn="l" defTabSz="1828165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165" rtl="0" eaLnBrk="1" latinLnBrk="0" hangingPunct="1">
        <a:lnSpc>
          <a:spcPct val="90000"/>
        </a:lnSpc>
        <a:spcBef>
          <a:spcPct val="401000"/>
        </a:spcBef>
        <a:buFont typeface="Arial" panose="0208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3709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3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35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79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330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0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495" indent="-457200" algn="l" defTabSz="1828165" rtl="0" eaLnBrk="1" latinLnBrk="0" hangingPunct="1">
        <a:lnSpc>
          <a:spcPct val="90000"/>
        </a:lnSpc>
        <a:spcBef>
          <a:spcPct val="201000"/>
        </a:spcBef>
        <a:buFont typeface="Arial" panose="0208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1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5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96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07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130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88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295" algn="l" defTabSz="1828165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9.xml"/><Relationship Id="rId6" Type="http://schemas.openxmlformats.org/officeDocument/2006/relationships/audio" Target="../media/audio1.wav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audio" Target="../media/audio1.wav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audio" Target="../media/audio1.wav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audio" Target="../media/audio1.wav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.wav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.xml"/><Relationship Id="rId5" Type="http://schemas.openxmlformats.org/officeDocument/2006/relationships/audio" Target="../media/audio1.wav"/><Relationship Id="rId4" Type="http://schemas.openxmlformats.org/officeDocument/2006/relationships/image" Target="../media/image29.jpeg"/><Relationship Id="rId3" Type="http://schemas.openxmlformats.org/officeDocument/2006/relationships/hyperlink" Target="https://github.com/xmuli/QtExamples/tree/master/QtMyStyleEx" TargetMode="Externa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audio" Target="../media/audio1.wav"/><Relationship Id="rId7" Type="http://schemas.openxmlformats.org/officeDocument/2006/relationships/image" Target="../media/image30.GIF"/><Relationship Id="rId6" Type="http://schemas.openxmlformats.org/officeDocument/2006/relationships/hyperlink" Target="https://distrowatch.com/table.php?distribution=deepin" TargetMode="External"/><Relationship Id="rId5" Type="http://schemas.openxmlformats.org/officeDocument/2006/relationships/hyperlink" Target="https://www.deepin.org/" TargetMode="External"/><Relationship Id="rId4" Type="http://schemas.openxmlformats.org/officeDocument/2006/relationships/hyperlink" Target="https://github.com/BLumia/BLumiaGist/tree/master/Misc/DDE" TargetMode="External"/><Relationship Id="rId3" Type="http://schemas.openxmlformats.org/officeDocument/2006/relationships/hyperlink" Target="https://github.com/xmuli/QtExamples" TargetMode="External"/><Relationship Id="rId2" Type="http://schemas.openxmlformats.org/officeDocument/2006/relationships/hyperlink" Target="https://github.com/linuxdeepin" TargetMode="External"/><Relationship Id="rId1" Type="http://schemas.openxmlformats.org/officeDocument/2006/relationships/hyperlink" Target="https://linuxdeepin.github.io/dtk/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audio1.wav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2.xml"/><Relationship Id="rId3" Type="http://schemas.openxmlformats.org/officeDocument/2006/relationships/audio" Target="../media/audio1.wav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audio1.wav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audio" Target="../media/audio1.wav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39"/>
          <p:cNvSpPr txBox="true"/>
          <p:nvPr/>
        </p:nvSpPr>
        <p:spPr>
          <a:xfrm>
            <a:off x="1831975" y="10097453"/>
            <a:ext cx="4100513" cy="461962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t" anchorCtr="false"/>
          <a:lstStyle/>
          <a:p>
            <a:pPr>
              <a:buSzPct val="25000"/>
            </a:pPr>
            <a:r>
              <a:rPr lang="zh-CN" altLang="en-US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演讲人：偕臧</a:t>
            </a:r>
            <a:endParaRPr lang="zh-CN" altLang="en-US" sz="3000">
              <a:solidFill>
                <a:srgbClr val="D9D9D9"/>
              </a:solidFill>
              <a:latin typeface="Noto Mono" panose="020B0609030804020204" charset="0"/>
              <a:ea typeface="Noto Sans CJK SC" panose="020B0500000000000000" charset="-122"/>
              <a:sym typeface="Montserrat"/>
            </a:endParaRPr>
          </a:p>
        </p:txBody>
      </p:sp>
      <p:sp>
        <p:nvSpPr>
          <p:cNvPr id="27651" name="Shape 39"/>
          <p:cNvSpPr txBox="true"/>
          <p:nvPr/>
        </p:nvSpPr>
        <p:spPr>
          <a:xfrm>
            <a:off x="1831975" y="10888980"/>
            <a:ext cx="4210685" cy="461645"/>
          </a:xfrm>
          <a:prstGeom prst="rect">
            <a:avLst/>
          </a:prstGeom>
          <a:noFill/>
          <a:ln w="9525">
            <a:noFill/>
          </a:ln>
        </p:spPr>
        <p:txBody>
          <a:bodyPr lIns="91425" tIns="45700" rIns="91425" bIns="45700" anchor="t" anchorCtr="false"/>
          <a:lstStyle/>
          <a:p>
            <a:pPr>
              <a:buSzPct val="25000"/>
            </a:pPr>
            <a:r>
              <a:rPr lang="en-US" altLang="zh-CN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2020</a:t>
            </a:r>
            <a:r>
              <a:rPr lang="zh-CN" altLang="en-US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年</a:t>
            </a:r>
            <a:r>
              <a:rPr lang="en-US" altLang="zh-CN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07</a:t>
            </a:r>
            <a:r>
              <a:rPr lang="zh-CN" altLang="en-US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月</a:t>
            </a:r>
            <a:r>
              <a:rPr lang="en-US" altLang="zh-CN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20</a:t>
            </a:r>
            <a:r>
              <a:rPr lang="zh-CN" altLang="en-US" sz="3000">
                <a:solidFill>
                  <a:srgbClr val="D9D9D9"/>
                </a:solidFill>
                <a:latin typeface="Noto Mono" panose="020B0609030804020204" charset="0"/>
                <a:ea typeface="Noto Sans CJK SC" panose="020B0500000000000000" charset="-122"/>
                <a:sym typeface="Montserrat"/>
              </a:rPr>
              <a:t>日</a:t>
            </a:r>
            <a:endParaRPr lang="zh-CN" altLang="en-US" sz="3000">
              <a:solidFill>
                <a:srgbClr val="D9D9D9"/>
              </a:solidFill>
              <a:latin typeface="Noto Mono" panose="020B0609030804020204" charset="0"/>
              <a:ea typeface="Noto Sans CJK SC" panose="020B0500000000000000" charset="-122"/>
              <a:sym typeface="Montserrat"/>
            </a:endParaRPr>
          </a:p>
        </p:txBody>
      </p:sp>
      <p:sp>
        <p:nvSpPr>
          <p:cNvPr id="27652" name="副标题 1"/>
          <p:cNvSpPr>
            <a:spLocks noGrp="true"/>
          </p:cNvSpPr>
          <p:nvPr>
            <p:ph type="subTitle" idx="1" hasCustomPrompt="true"/>
          </p:nvPr>
        </p:nvSpPr>
        <p:spPr>
          <a:xfrm>
            <a:off x="1828800" y="4632325"/>
            <a:ext cx="7269163" cy="663575"/>
          </a:xfrm>
          <a:prstGeom prst="rect">
            <a:avLst/>
          </a:prstGeom>
          <a:noFill/>
          <a:ln>
            <a:noFill/>
          </a:ln>
        </p:spPr>
        <p:txBody>
          <a:bodyPr anchor="t" anchorCtr="false"/>
          <a:lstStyle/>
          <a:p>
            <a:pPr defTabSz="1828165"/>
            <a:r>
              <a:rPr lang="zh-CN" altLang="en-US" kern="1200">
                <a:latin typeface="Noto Sans CJK SC" panose="020B0500000000000000" charset="-122"/>
                <a:ea typeface="+mn-ea"/>
                <a:cs typeface="+mn-cs"/>
              </a:rPr>
              <a:t>打造操作系统创新生态</a:t>
            </a:r>
            <a:endParaRPr lang="zh-CN" altLang="en-US" kern="1200">
              <a:latin typeface="Noto Sans CJK SC" panose="020B0500000000000000" charset="-122"/>
              <a:ea typeface="+mn-ea"/>
              <a:cs typeface="+mn-cs"/>
            </a:endParaRPr>
          </a:p>
        </p:txBody>
      </p:sp>
      <p:sp>
        <p:nvSpPr>
          <p:cNvPr id="27653" name="标题 2"/>
          <p:cNvSpPr>
            <a:spLocks noGrp="true"/>
          </p:cNvSpPr>
          <p:nvPr>
            <p:ph type="ctrTitle" hasCustomPrompt="true"/>
          </p:nvPr>
        </p:nvSpPr>
        <p:spPr>
          <a:xfrm>
            <a:off x="1828800" y="5387975"/>
            <a:ext cx="15078075" cy="1498600"/>
          </a:xfrm>
          <a:prstGeom prst="rect">
            <a:avLst/>
          </a:prstGeom>
          <a:noFill/>
          <a:ln>
            <a:noFill/>
          </a:ln>
        </p:spPr>
        <p:txBody>
          <a:bodyPr anchor="b" anchorCtr="false"/>
          <a:lstStyle/>
          <a:p>
            <a:pPr algn="l" defTabSz="1828165" fontAlgn="base">
              <a:buNone/>
            </a:pPr>
            <a:r>
              <a:rPr lang="en-US" altLang="zh-CN" kern="1200" dirty="0">
                <a:latin typeface="Noto Sans CJK SC" panose="020B0500000000000000" charset="-122"/>
                <a:ea typeface="+mj-ea"/>
                <a:cs typeface="+mj-cs"/>
              </a:rPr>
              <a:t>DTK </a:t>
            </a:r>
            <a:r>
              <a:rPr lang="zh-CN" altLang="en-US" kern="1200" dirty="0">
                <a:latin typeface="Noto Sans CJK SC" panose="020B0500000000000000" charset="-122"/>
                <a:ea typeface="+mj-ea"/>
                <a:cs typeface="+mj-cs"/>
              </a:rPr>
              <a:t>框架分享</a:t>
            </a:r>
            <a:endParaRPr lang="zh-CN" altLang="en-US" kern="1200" dirty="0">
              <a:latin typeface="Noto Sans CJK SC" panose="020B0500000000000000" charset="-122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false">
        <p:randomBar dir="vert"/>
        <p:sndAc>
          <p:stSnd>
            <p:snd r:embed="rId1" name="type.wav"/>
          </p:stSnd>
        </p:sndAc>
      </p:transition>
    </mc:Choice>
    <mc:Fallback>
      <p:transition spd="slow" advClick="false">
        <p:randomBar dir="vert"/>
        <p:sndAc>
          <p:stSnd>
            <p:snd r:embed="rId1" name="typ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DDE </a:t>
            </a:r>
            <a:r>
              <a:rPr lang="zh-CN" altLang="en-US"/>
              <a:t>桌面演变：</a:t>
            </a:r>
            <a:endParaRPr lang="zh-CN" altLang="en-US"/>
          </a:p>
        </p:txBody>
      </p:sp>
      <p:pic>
        <p:nvPicPr>
          <p:cNvPr id="7" name="内容占位符 6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85490" y="1860550"/>
            <a:ext cx="16161385" cy="10645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type.wav"/>
          </p:stSnd>
        </p:sndAc>
      </p:transition>
    </mc:Choice>
    <mc:Fallback>
      <p:transition spd="slow">
        <p:random/>
        <p:sndAc>
          <p:stSnd>
            <p:snd r:embed="rId2" name="type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03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：</a:t>
            </a:r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DTK 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框架结构</a:t>
            </a:r>
            <a:endParaRPr lang="zh-CN" altLang="en-US" dirty="0">
              <a:solidFill>
                <a:srgbClr val="F2F2F2"/>
              </a:solidFill>
              <a:latin typeface="Noto Mono" panose="020B0609030804020204" charset="0"/>
              <a:sym typeface="+mn-ea"/>
            </a:endParaRPr>
          </a:p>
        </p:txBody>
      </p:sp>
      <p:sp>
        <p:nvSpPr>
          <p:cNvPr id="11" name="副标题 10"/>
          <p:cNvSpPr>
            <a:spLocks noGrp="true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 dir="d"/>
        <p:sndAc>
          <p:stSnd>
            <p:snd r:embed="rId1" name="type.wav"/>
          </p:stSnd>
        </p:sndAc>
      </p:transition>
    </mc:Choice>
    <mc:Fallback>
      <p:transition spd="slow">
        <p:cover dir="d"/>
        <p:sndAc>
          <p:stSnd>
            <p:snd r:embed="rId1" name="type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true"/>
          </p:cNvGraphicFramePr>
          <p:nvPr>
            <p:ph idx="1"/>
          </p:nvPr>
        </p:nvGraphicFramePr>
        <p:xfrm>
          <a:off x="1270635" y="3162300"/>
          <a:ext cx="19444970" cy="5183505"/>
        </p:xfrm>
        <a:graphic>
          <a:graphicData uri="http://schemas.openxmlformats.org/drawingml/2006/table">
            <a:tbl>
              <a:tblPr firstRow="true" bandRow="true">
                <a:tableStyleId>{5C22544A-7EE6-4342-B048-85BDC9FD1C3A}</a:tableStyleId>
              </a:tblPr>
              <a:tblGrid>
                <a:gridCol w="4071620"/>
                <a:gridCol w="15373350"/>
              </a:tblGrid>
              <a:tr h="1035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项目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功能描述</a:t>
                      </a:r>
                      <a:endParaRPr lang="zh-CN" altLang="en-US"/>
                    </a:p>
                  </a:txBody>
                  <a:tcPr/>
                </a:tc>
              </a:tr>
              <a:tr h="1188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dtkcore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提供应用程序开发中的工具类，如程序日志、文件系统监控、格式转换等工具类</a:t>
                      </a:r>
                      <a:endParaRPr lang="zh-CN" altLang="en-US"/>
                    </a:p>
                  </a:txBody>
                  <a:tcPr/>
                </a:tc>
              </a:tr>
              <a:tr h="192341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dtkgui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包含了开发图形用户界面应用程序所需的功能。主要是控制窗口主题这种外观性，调色板等信息。</a:t>
                      </a:r>
                      <a:endParaRPr lang="zh-CN" altLang="en-US"/>
                    </a:p>
                  </a:txBody>
                  <a:tcPr/>
                </a:tc>
              </a:tr>
              <a:tr h="103568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dtkwidget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提供各种dtk基础控件，方便开发统一风格的应用。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bg1">
                    <a:lumMod val="95000"/>
                  </a:schemeClr>
                </a:solidFill>
                <a:cs typeface="Noto Sans Mono CJK SC" panose="020B0500000000000000" charset="-122"/>
                <a:sym typeface="+mn-ea"/>
              </a:rPr>
              <a:t>DTK 构成：</a:t>
            </a:r>
            <a:endParaRPr lang="zh-CN" altLang="en-US"/>
          </a:p>
        </p:txBody>
      </p:sp>
      <p:sp>
        <p:nvSpPr>
          <p:cNvPr id="5" name="文本框 4"/>
          <p:cNvSpPr txBox="true"/>
          <p:nvPr/>
        </p:nvSpPr>
        <p:spPr>
          <a:xfrm>
            <a:off x="1179195" y="1860550"/>
            <a:ext cx="20699730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lstStyle/>
          <a:p>
            <a:r>
              <a:rPr lang="zh-CN" altLang="en-US" sz="4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DTK 目前分为三个模块，dtkcore、dtkgui，dtkwidget，主要功能如下：</a:t>
            </a:r>
            <a:endParaRPr lang="zh-CN" altLang="en-US" sz="40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</a:endParaRPr>
          </a:p>
        </p:txBody>
      </p:sp>
      <p:pic>
        <p:nvPicPr>
          <p:cNvPr id="9" name="内容占位符 7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635" y="9041765"/>
            <a:ext cx="13928090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type.wav"/>
          </p:stSnd>
        </p:sndAc>
      </p:transition>
    </mc:Choice>
    <mc:Fallback>
      <p:transition spd="slow">
        <p:random/>
        <p:sndAc>
          <p:stSnd>
            <p:snd r:embed="rId2" name="type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/>
          <p:cNvPicPr>
            <a:picLocks noGrp="true" noChangeAspect="true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18745" y="2094230"/>
            <a:ext cx="12391390" cy="4688840"/>
          </a:xfrm>
          <a:prstGeom prst="rect">
            <a:avLst/>
          </a:prstGeom>
        </p:spPr>
      </p:pic>
      <p:pic>
        <p:nvPicPr>
          <p:cNvPr id="9" name="内容占位符 8"/>
          <p:cNvPicPr>
            <a:picLocks noGrp="true" noChangeAspect="true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118745" y="7978140"/>
            <a:ext cx="12536805" cy="4415155"/>
          </a:xfrm>
          <a:prstGeom prst="rect">
            <a:avLst/>
          </a:prstGeom>
        </p:spPr>
      </p:pic>
      <p:sp>
        <p:nvSpPr>
          <p:cNvPr id="14" name="标题 13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contributors </a:t>
            </a:r>
            <a:endParaRPr lang="en-US" altLang="zh-CN"/>
          </a:p>
        </p:txBody>
      </p:sp>
      <p:sp>
        <p:nvSpPr>
          <p:cNvPr id="15" name="文本框 14"/>
          <p:cNvSpPr txBox="true"/>
          <p:nvPr/>
        </p:nvSpPr>
        <p:spPr>
          <a:xfrm>
            <a:off x="7089775" y="2094230"/>
            <a:ext cx="254254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dtkwidget</a:t>
            </a:r>
            <a:endParaRPr lang="en-US" altLang="zh-CN" sz="4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  <a:sym typeface="+mn-ea"/>
            </a:endParaRPr>
          </a:p>
        </p:txBody>
      </p:sp>
      <p:pic>
        <p:nvPicPr>
          <p:cNvPr id="16" name="图片 1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370" y="7978140"/>
            <a:ext cx="11429365" cy="4414520"/>
          </a:xfrm>
          <a:prstGeom prst="rect">
            <a:avLst/>
          </a:prstGeom>
        </p:spPr>
      </p:pic>
      <p:sp>
        <p:nvSpPr>
          <p:cNvPr id="19" name="文本框 18"/>
          <p:cNvSpPr txBox="true"/>
          <p:nvPr/>
        </p:nvSpPr>
        <p:spPr>
          <a:xfrm>
            <a:off x="7353935" y="7978140"/>
            <a:ext cx="201422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dtkcore</a:t>
            </a:r>
            <a:endParaRPr lang="en-US" altLang="zh-CN" sz="44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17898110" y="7978140"/>
            <a:ext cx="356679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qt5integration</a:t>
            </a:r>
            <a:endParaRPr lang="en-US" altLang="zh-CN" sz="44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pic>
        <p:nvPicPr>
          <p:cNvPr id="22" name="内容占位符 21"/>
          <p:cNvPicPr>
            <a:picLocks noGrp="true" noChangeAspect="true"/>
          </p:cNvPicPr>
          <p:nvPr>
            <p:ph sz="half" idx="14"/>
          </p:nvPr>
        </p:nvPicPr>
        <p:blipFill>
          <a:blip r:embed="rId4"/>
          <a:stretch>
            <a:fillRect/>
          </a:stretch>
        </p:blipFill>
        <p:spPr>
          <a:xfrm>
            <a:off x="12866370" y="2094230"/>
            <a:ext cx="11428730" cy="4688840"/>
          </a:xfrm>
          <a:prstGeom prst="rect">
            <a:avLst/>
          </a:prstGeom>
        </p:spPr>
      </p:pic>
      <p:sp>
        <p:nvSpPr>
          <p:cNvPr id="18" name="文本框 17"/>
          <p:cNvSpPr txBox="true"/>
          <p:nvPr/>
        </p:nvSpPr>
        <p:spPr>
          <a:xfrm>
            <a:off x="19945985" y="2094230"/>
            <a:ext cx="167322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dtkgui</a:t>
            </a:r>
            <a:endParaRPr lang="en-US" altLang="zh-CN" sz="44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pic>
        <p:nvPicPr>
          <p:cNvPr id="29" name="图片 28" descr="github (1)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680075" y="702310"/>
            <a:ext cx="830580" cy="830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6" name="type.wav"/>
          </p:stSnd>
        </p:sndAc>
      </p:transition>
    </mc:Choice>
    <mc:Fallback>
      <p:transition spd="slow">
        <p:random/>
        <p:sndAc>
          <p:stSnd>
            <p:snd r:embed="rId6" name="type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2866370" y="2094230"/>
            <a:ext cx="11410315" cy="42024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7978140"/>
            <a:ext cx="12233275" cy="40017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9505" y="7978140"/>
            <a:ext cx="11727180" cy="4002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" y="2094230"/>
            <a:ext cx="12607290" cy="4202430"/>
          </a:xfrm>
          <a:prstGeom prst="rect">
            <a:avLst/>
          </a:prstGeom>
        </p:spPr>
      </p:pic>
      <p:sp>
        <p:nvSpPr>
          <p:cNvPr id="14" name="标题 13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contributors </a:t>
            </a:r>
            <a:endParaRPr lang="en-US" altLang="zh-CN"/>
          </a:p>
        </p:txBody>
      </p:sp>
      <p:sp>
        <p:nvSpPr>
          <p:cNvPr id="15" name="文本框 14"/>
          <p:cNvSpPr txBox="true"/>
          <p:nvPr/>
        </p:nvSpPr>
        <p:spPr>
          <a:xfrm>
            <a:off x="7089775" y="2094230"/>
            <a:ext cx="254254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dtkwidget</a:t>
            </a:r>
            <a:endParaRPr lang="en-US" altLang="zh-CN" sz="4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  <a:sym typeface="+mn-ea"/>
            </a:endParaRPr>
          </a:p>
        </p:txBody>
      </p:sp>
      <p:sp>
        <p:nvSpPr>
          <p:cNvPr id="19" name="文本框 18"/>
          <p:cNvSpPr txBox="true"/>
          <p:nvPr/>
        </p:nvSpPr>
        <p:spPr>
          <a:xfrm>
            <a:off x="7353935" y="7978140"/>
            <a:ext cx="201422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dtkcore</a:t>
            </a:r>
            <a:endParaRPr lang="en-US" altLang="zh-CN" sz="44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20" name="文本框 19"/>
          <p:cNvSpPr txBox="true"/>
          <p:nvPr/>
        </p:nvSpPr>
        <p:spPr>
          <a:xfrm>
            <a:off x="17898110" y="7978140"/>
            <a:ext cx="356679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qt5integration</a:t>
            </a:r>
            <a:endParaRPr lang="en-US" altLang="zh-CN" sz="44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true"/>
          <p:nvPr/>
        </p:nvSpPr>
        <p:spPr>
          <a:xfrm>
            <a:off x="19945985" y="2094230"/>
            <a:ext cx="1673225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dtkgui</a:t>
            </a:r>
            <a:endParaRPr lang="en-US" altLang="zh-CN" sz="4400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pic>
        <p:nvPicPr>
          <p:cNvPr id="3" name="图片 2" descr="gitlab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95" y="601980"/>
            <a:ext cx="866140" cy="86614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true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9843135" y="2094230"/>
            <a:ext cx="2847001" cy="2140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7" name="type.wav"/>
          </p:stSnd>
        </p:sndAc>
      </p:transition>
    </mc:Choice>
    <mc:Fallback>
      <p:transition spd="slow">
        <p:random/>
        <p:sndAc>
          <p:stSnd>
            <p:snd r:embed="rId7" name="type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DTK </a:t>
            </a:r>
            <a:r>
              <a:rPr lang="zh-CN" altLang="en-US"/>
              <a:t>的工作：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3440" y="1870710"/>
            <a:ext cx="22678390" cy="9892665"/>
          </a:xfrm>
          <a:prstGeom prst="rect">
            <a:avLst/>
          </a:prstGeom>
        </p:spPr>
      </p:pic>
      <p:sp>
        <p:nvSpPr>
          <p:cNvPr id="15" name="文本框 14"/>
          <p:cNvSpPr txBox="true"/>
          <p:nvPr/>
        </p:nvSpPr>
        <p:spPr>
          <a:xfrm>
            <a:off x="620395" y="12278360"/>
            <a:ext cx="18506989" cy="707886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zh-CN" altLang="en-US" sz="4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工作：</a:t>
            </a:r>
            <a:r>
              <a:rPr lang="zh-CN" altLang="en-US" sz="4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将设计师提供的 </a:t>
            </a:r>
            <a:r>
              <a:rPr lang="en-US" altLang="zh-CN" sz="4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UI </a:t>
            </a:r>
            <a:r>
              <a:rPr lang="zh-CN" altLang="en-US" sz="4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设计图，对已有控件优化细节、添加新控件 </a:t>
            </a:r>
            <a:r>
              <a:rPr lang="en-US" altLang="zh-CN" sz="4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  <a:sym typeface="+mn-ea"/>
              </a:rPr>
              <a:t>Dxxxx</a:t>
            </a:r>
            <a:r>
              <a:rPr lang="zh-CN" altLang="en-US" sz="4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  <a:sym typeface="+mn-ea"/>
              </a:rPr>
              <a:t> 等</a:t>
            </a:r>
            <a:endParaRPr lang="zh-CN" altLang="en-US" sz="40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</a:endParaRPr>
          </a:p>
        </p:txBody>
      </p:sp>
      <p:pic>
        <p:nvPicPr>
          <p:cNvPr id="9" name="图片 8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20186534" y="9996054"/>
            <a:ext cx="3345295" cy="3345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3" name="type.wav"/>
          </p:stSnd>
        </p:sndAc>
      </p:transition>
    </mc:Choice>
    <mc:Fallback>
      <p:transition spd="slow">
        <p:random/>
        <p:sndAc>
          <p:stSnd>
            <p:snd r:embed="rId3" name="type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true"/>
          </p:cNvSpPr>
          <p:nvPr>
            <p:ph idx="1"/>
          </p:nvPr>
        </p:nvSpPr>
        <p:spPr>
          <a:xfrm>
            <a:off x="1294765" y="2440940"/>
            <a:ext cx="17926050" cy="9148445"/>
          </a:xfrm>
        </p:spPr>
        <p:txBody>
          <a:bodyPr/>
          <a:lstStyle/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examples</a:t>
            </a:r>
            <a:r>
              <a:rPr lang="zh-CN" altLang="en-US"/>
              <a:t>: 里面的 main.cpp 是整个程序的入口，通常在这里测试</a:t>
            </a:r>
            <a:endParaRPr lang="zh-CN" altLang="en-US"/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src</a:t>
            </a:r>
            <a:r>
              <a:rPr lang="zh-CN" altLang="en-US"/>
              <a:t>： dtk 的自定义 Dxxxx 控件，都存放于其下的 widgets 下， 如 darrowbutton.h 、darrowlinedrawer.cpp、ddialog.cpp、dslider.cpp 这些等（我们也通常在这里直接修改 Dxxx.h 和 Dxxx.cpp 文件），是 dtk 开发的主战场。</a:t>
            </a:r>
            <a:endParaRPr lang="zh-CN" altLang="en-US"/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tools</a:t>
            </a:r>
            <a:r>
              <a:rPr lang="zh-CN" altLang="en-US"/>
              <a:t>： 工具相关、暂不管</a:t>
            </a:r>
            <a:endParaRPr lang="zh-CN" altLang="en-US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dtkwidget </a:t>
            </a:r>
            <a:r>
              <a:rPr lang="zh-CN" altLang="en-US">
                <a:sym typeface="+mn-ea"/>
              </a:rPr>
              <a:t>项目结构</a:t>
            </a:r>
            <a:r>
              <a:rPr lang="zh-CN" altLang="en-US"/>
              <a:t>: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403060" y="1964055"/>
            <a:ext cx="4665980" cy="10102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type.wav"/>
          </p:stSnd>
        </p:sndAc>
      </p:transition>
    </mc:Choice>
    <mc:Fallback>
      <p:transition spd="slow">
        <p:random/>
        <p:sndAc>
          <p:stSnd>
            <p:snd r:embed="rId2" name="type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true"/>
          </p:cNvSpPr>
          <p:nvPr>
            <p:ph idx="1"/>
          </p:nvPr>
        </p:nvSpPr>
        <p:spPr>
          <a:xfrm>
            <a:off x="1294765" y="2440940"/>
            <a:ext cx="17889855" cy="1093089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iconengines</a:t>
            </a:r>
            <a:r>
              <a:rPr lang="zh-CN" altLang="en-US"/>
              <a:t>: DIcon 插件相关，方便直接提取项目中 .svg 图片资源</a:t>
            </a:r>
            <a:endParaRPr lang="zh-CN" altLang="en-US"/>
          </a:p>
          <a:p>
            <a:pPr lvl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imageformats</a:t>
            </a:r>
            <a:r>
              <a:rPr lang="zh-CN" altLang="en-US"/>
              <a:t>: 相当于实现 DIcon::fromTheme() 的功能函数</a:t>
            </a:r>
            <a:endParaRPr lang="zh-CN" altLang="en-US"/>
          </a:p>
          <a:p>
            <a:pPr lvl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qt5deepintheme-plugin</a:t>
            </a:r>
            <a:r>
              <a:rPr lang="zh-CN" altLang="en-US"/>
              <a:t>： 一些基础的图片 svg 资源存储地方，重点为 Resources 文件</a:t>
            </a:r>
            <a:endParaRPr lang="zh-CN" altLang="en-US"/>
          </a:p>
          <a:p>
            <a:pPr lvl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styleplugins</a:t>
            </a:r>
            <a:r>
              <a:rPr lang="zh-CN" altLang="en-US"/>
              <a:t>： deepin 的自定义 chameleon style 样式插件，基本所有 Dxxxxx 控件，都是在 chameleon.h chameleon.cpp 这两个里面实现的（也是我们最主要修改 code 的地方</a:t>
            </a:r>
            <a:endParaRPr lang="zh-CN" altLang="en-US"/>
          </a:p>
          <a:p>
            <a:pPr lvl="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styles</a:t>
            </a:r>
            <a:r>
              <a:rPr lang="zh-CN" altLang="en-US"/>
              <a:t>： 测试例子，也是 main.cpp 的函数入口</a:t>
            </a:r>
            <a:endParaRPr lang="zh-CN" altLang="en-US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qt5integration </a:t>
            </a:r>
            <a:r>
              <a:rPr lang="zh-CN" altLang="en-US">
                <a:sym typeface="+mn-ea"/>
              </a:rPr>
              <a:t>项目结构</a:t>
            </a:r>
            <a:r>
              <a:rPr lang="zh-CN" altLang="en-US"/>
              <a:t>：</a:t>
            </a:r>
            <a:endParaRPr lang="zh-CN" altLang="en-US"/>
          </a:p>
        </p:txBody>
      </p:sp>
      <p:pic>
        <p:nvPicPr>
          <p:cNvPr id="6" name="图片 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9561175" y="2534285"/>
            <a:ext cx="4292600" cy="8647430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1294765" y="12842240"/>
            <a:ext cx="895540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en-US" altLang="zh-CN" sz="2800">
                <a:solidFill>
                  <a:schemeClr val="bg1">
                    <a:lumMod val="95000"/>
                  </a:schemeClr>
                </a:solidFill>
                <a:sym typeface="+mn-ea"/>
              </a:rPr>
              <a:t>PS</a:t>
            </a: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ea typeface="宋体" charset="0"/>
                <a:sym typeface="+mn-ea"/>
              </a:rPr>
              <a:t>：</a:t>
            </a:r>
            <a:r>
              <a:rPr lang="zh-CN" altLang="en-US" sz="2800">
                <a:solidFill>
                  <a:schemeClr val="bg1">
                    <a:lumMod val="95000"/>
                  </a:schemeClr>
                </a:solidFill>
                <a:sym typeface="+mn-ea"/>
              </a:rPr>
              <a:t>绘画 dtk 控件的皮肤样式，是 chameleon 主题样式</a:t>
            </a:r>
            <a:endParaRPr lang="zh-CN" altLang="en-US" sz="28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type.wav"/>
          </p:stSnd>
        </p:sndAc>
      </p:transition>
    </mc:Choice>
    <mc:Fallback>
      <p:transition spd="slow">
        <p:random/>
        <p:sndAc>
          <p:stSnd>
            <p:snd r:embed="rId2" name="type.wav"/>
          </p:stSnd>
        </p:sndAc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运行效果：</a:t>
            </a:r>
            <a:endParaRPr lang="zh-CN" altLang="en-US"/>
          </a:p>
        </p:txBody>
      </p:sp>
      <p:pic>
        <p:nvPicPr>
          <p:cNvPr id="4" name="内容占位符 3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75890" y="2208530"/>
            <a:ext cx="8225155" cy="9218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05" y="2208530"/>
            <a:ext cx="13465175" cy="9298305"/>
          </a:xfrm>
          <a:prstGeom prst="rect">
            <a:avLst/>
          </a:prstGeom>
        </p:spPr>
      </p:pic>
      <p:sp>
        <p:nvSpPr>
          <p:cNvPr id="7" name="文本框 6"/>
          <p:cNvSpPr txBox="true"/>
          <p:nvPr/>
        </p:nvSpPr>
        <p:spPr>
          <a:xfrm>
            <a:off x="4282440" y="12043410"/>
            <a:ext cx="372173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400">
                <a:solidFill>
                  <a:schemeClr val="bg1">
                    <a:lumMod val="95000"/>
                  </a:schemeClr>
                </a:solidFill>
                <a:sym typeface="+mn-ea"/>
              </a:rPr>
              <a:t>qt5integration </a:t>
            </a:r>
            <a:endParaRPr lang="zh-CN" altLang="en-US" sz="4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  <a:sym typeface="+mn-ea"/>
            </a:endParaRPr>
          </a:p>
        </p:txBody>
      </p:sp>
      <p:sp>
        <p:nvSpPr>
          <p:cNvPr id="8" name="文本框 7"/>
          <p:cNvSpPr txBox="true"/>
          <p:nvPr/>
        </p:nvSpPr>
        <p:spPr>
          <a:xfrm>
            <a:off x="17189450" y="12043410"/>
            <a:ext cx="269748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r>
              <a:rPr lang="zh-CN" altLang="en-US" sz="4400">
                <a:solidFill>
                  <a:schemeClr val="bg1">
                    <a:lumMod val="95000"/>
                  </a:schemeClr>
                </a:solidFill>
                <a:sym typeface="+mn-ea"/>
              </a:rPr>
              <a:t>dtkwidget </a:t>
            </a:r>
            <a:endParaRPr lang="zh-CN" altLang="en-US" sz="4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3" name="type.wav"/>
          </p:stSnd>
        </p:sndAc>
      </p:transition>
    </mc:Choice>
    <mc:Fallback>
      <p:transition spd="slow">
        <p:random/>
        <p:sndAc>
          <p:stSnd>
            <p:snd r:embed="rId3" name="type.wav"/>
          </p:stSnd>
        </p:sndAc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04: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一个简单实践例子</a:t>
            </a:r>
            <a:endParaRPr lang="zh-CN" altLang="en-US"/>
          </a:p>
        </p:txBody>
      </p:sp>
      <p:sp>
        <p:nvSpPr>
          <p:cNvPr id="20" name="副标题 19"/>
          <p:cNvSpPr>
            <a:spLocks noGrp="true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sz="3600"/>
              <a:t>创建和重绘画自定义控件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 dir="d"/>
        <p:sndAc>
          <p:stSnd>
            <p:snd r:embed="rId1" name="type.wav"/>
          </p:stSnd>
        </p:sndAc>
      </p:transition>
    </mc:Choice>
    <mc:Fallback>
      <p:transition spd="slow">
        <p:cover dir="d"/>
        <p:sndAc>
          <p:stSnd>
            <p:snd r:embed="rId1" name="type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7" name="组合 16"/>
          <p:cNvGrpSpPr/>
          <p:nvPr/>
        </p:nvGrpSpPr>
        <p:grpSpPr>
          <a:xfrm>
            <a:off x="11932603" y="1037590"/>
            <a:ext cx="7920037" cy="2135188"/>
            <a:chOff x="17128" y="3039"/>
            <a:chExt cx="12472" cy="3364"/>
          </a:xfrm>
        </p:grpSpPr>
        <p:sp>
          <p:nvSpPr>
            <p:cNvPr id="29698" name="标题 1"/>
            <p:cNvSpPr>
              <a:spLocks noGrp="true"/>
            </p:cNvSpPr>
            <p:nvPr/>
          </p:nvSpPr>
          <p:spPr>
            <a:xfrm>
              <a:off x="17128" y="3039"/>
              <a:ext cx="2574" cy="3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7000" b="1" dirty="0">
                  <a:solidFill>
                    <a:schemeClr val="bg1"/>
                  </a:solidFill>
                  <a:latin typeface="DejaVu Math TeX Gyre" panose="02000503000000000000" charset="0"/>
                  <a:ea typeface="Noto Sans CJK SC" panose="020B0500000000000000" charset="-122"/>
                </a:rPr>
                <a:t>01</a:t>
              </a:r>
              <a:endParaRPr lang="en-US" altLang="zh-CN" sz="7000" b="1" dirty="0">
                <a:solidFill>
                  <a:schemeClr val="bg1"/>
                </a:solidFill>
                <a:latin typeface="DejaVu Math TeX Gyre" panose="02000503000000000000" charset="0"/>
                <a:ea typeface="Noto Sans CJK SC" panose="020B0500000000000000" charset="-122"/>
              </a:endParaRPr>
            </a:p>
          </p:txBody>
        </p:sp>
        <p:sp>
          <p:nvSpPr>
            <p:cNvPr id="29699" name="标题 1"/>
            <p:cNvSpPr>
              <a:spLocks noGrp="true"/>
            </p:cNvSpPr>
            <p:nvPr/>
          </p:nvSpPr>
          <p:spPr>
            <a:xfrm>
              <a:off x="19342" y="4118"/>
              <a:ext cx="10258" cy="13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观前提醒</a:t>
              </a:r>
              <a:endParaRPr lang="zh-CN" altLang="en-US" sz="4000" dirty="0">
                <a:solidFill>
                  <a:srgbClr val="F2F2F2"/>
                </a:solidFill>
                <a:latin typeface="Noto Mono" panose="020B0609030804020204" charset="0"/>
                <a:ea typeface="Noto Sans CJK SC" panose="020B0500000000000000" charset="-122"/>
              </a:endParaRPr>
            </a:p>
          </p:txBody>
        </p:sp>
      </p:grpSp>
      <p:grpSp>
        <p:nvGrpSpPr>
          <p:cNvPr id="29700" name="组合 17"/>
          <p:cNvGrpSpPr/>
          <p:nvPr/>
        </p:nvGrpSpPr>
        <p:grpSpPr>
          <a:xfrm>
            <a:off x="11932603" y="2986723"/>
            <a:ext cx="7920037" cy="2136775"/>
            <a:chOff x="17128" y="3039"/>
            <a:chExt cx="12472" cy="3364"/>
          </a:xfrm>
        </p:grpSpPr>
        <p:sp>
          <p:nvSpPr>
            <p:cNvPr id="29701" name="标题 1"/>
            <p:cNvSpPr>
              <a:spLocks noGrp="true"/>
            </p:cNvSpPr>
            <p:nvPr/>
          </p:nvSpPr>
          <p:spPr>
            <a:xfrm>
              <a:off x="17128" y="3039"/>
              <a:ext cx="2574" cy="3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7000" b="1" dirty="0">
                  <a:solidFill>
                    <a:schemeClr val="bg1"/>
                  </a:solidFill>
                  <a:latin typeface="DejaVu Math TeX Gyre" panose="02000503000000000000" charset="0"/>
                  <a:ea typeface="Noto Sans CJK SC" panose="020B0500000000000000" charset="-122"/>
                </a:rPr>
                <a:t>02</a:t>
              </a:r>
              <a:endParaRPr lang="en-US" altLang="zh-CN" sz="7000" b="1" dirty="0">
                <a:solidFill>
                  <a:schemeClr val="bg1"/>
                </a:solidFill>
                <a:latin typeface="DejaVu Math TeX Gyre" panose="02000503000000000000" charset="0"/>
                <a:ea typeface="Noto Sans CJK SC" panose="020B0500000000000000" charset="-122"/>
              </a:endParaRPr>
            </a:p>
          </p:txBody>
        </p:sp>
        <p:sp>
          <p:nvSpPr>
            <p:cNvPr id="29702" name="标题 1"/>
            <p:cNvSpPr>
              <a:spLocks noGrp="true"/>
            </p:cNvSpPr>
            <p:nvPr/>
          </p:nvSpPr>
          <p:spPr>
            <a:xfrm>
              <a:off x="19342" y="4118"/>
              <a:ext cx="10258" cy="13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DTK </a:t>
              </a:r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历史发展</a:t>
              </a:r>
              <a:endParaRPr lang="zh-CN" altLang="en-US" sz="4000" dirty="0">
                <a:solidFill>
                  <a:srgbClr val="F2F2F2"/>
                </a:solidFill>
                <a:latin typeface="Noto Mono" panose="020B0609030804020204" charset="0"/>
                <a:ea typeface="Noto Sans CJK SC" panose="020B0500000000000000" charset="-122"/>
              </a:endParaRPr>
            </a:p>
          </p:txBody>
        </p:sp>
      </p:grpSp>
      <p:grpSp>
        <p:nvGrpSpPr>
          <p:cNvPr id="29703" name="组合 20"/>
          <p:cNvGrpSpPr/>
          <p:nvPr/>
        </p:nvGrpSpPr>
        <p:grpSpPr>
          <a:xfrm>
            <a:off x="11932603" y="6886258"/>
            <a:ext cx="7920037" cy="2136775"/>
            <a:chOff x="17128" y="3039"/>
            <a:chExt cx="12472" cy="3364"/>
          </a:xfrm>
        </p:grpSpPr>
        <p:sp>
          <p:nvSpPr>
            <p:cNvPr id="29705" name="标题 1"/>
            <p:cNvSpPr>
              <a:spLocks noGrp="true"/>
            </p:cNvSpPr>
            <p:nvPr/>
          </p:nvSpPr>
          <p:spPr>
            <a:xfrm>
              <a:off x="19342" y="4118"/>
              <a:ext cx="10258" cy="13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一个简单</a:t>
              </a:r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  <a:sym typeface="+mn-ea"/>
                </a:rPr>
                <a:t>实践</a:t>
              </a:r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例子</a:t>
              </a:r>
              <a:endParaRPr lang="zh-CN" altLang="en-US" sz="4000" dirty="0">
                <a:solidFill>
                  <a:srgbClr val="F2F2F2"/>
                </a:solidFill>
                <a:latin typeface="Noto Mono" panose="020B0609030804020204" charset="0"/>
                <a:ea typeface="Noto Sans CJK SC" panose="020B0500000000000000" charset="-122"/>
              </a:endParaRPr>
            </a:p>
          </p:txBody>
        </p:sp>
        <p:sp>
          <p:nvSpPr>
            <p:cNvPr id="29704" name="标题 1"/>
            <p:cNvSpPr>
              <a:spLocks noGrp="true"/>
            </p:cNvSpPr>
            <p:nvPr/>
          </p:nvSpPr>
          <p:spPr>
            <a:xfrm>
              <a:off x="17128" y="3039"/>
              <a:ext cx="2574" cy="3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7000" b="1" dirty="0">
                  <a:solidFill>
                    <a:schemeClr val="bg1"/>
                  </a:solidFill>
                  <a:latin typeface="DejaVu Math TeX Gyre" panose="02000503000000000000" charset="0"/>
                  <a:ea typeface="Noto Sans CJK SC" panose="020B0500000000000000" charset="-122"/>
                </a:rPr>
                <a:t>04</a:t>
              </a:r>
              <a:endParaRPr lang="en-US" altLang="zh-CN" sz="7000" b="1" dirty="0">
                <a:solidFill>
                  <a:schemeClr val="bg1"/>
                </a:solidFill>
                <a:latin typeface="DejaVu Math TeX Gyre" panose="02000503000000000000" charset="0"/>
                <a:ea typeface="Noto Sans CJK SC" panose="020B0500000000000000" charset="-122"/>
              </a:endParaRPr>
            </a:p>
          </p:txBody>
        </p:sp>
      </p:grpSp>
      <p:grpSp>
        <p:nvGrpSpPr>
          <p:cNvPr id="29706" name="组合 23"/>
          <p:cNvGrpSpPr/>
          <p:nvPr/>
        </p:nvGrpSpPr>
        <p:grpSpPr>
          <a:xfrm>
            <a:off x="11932603" y="4937443"/>
            <a:ext cx="7920037" cy="2134870"/>
            <a:chOff x="17128" y="3039"/>
            <a:chExt cx="12472" cy="3364"/>
          </a:xfrm>
        </p:grpSpPr>
        <p:sp>
          <p:nvSpPr>
            <p:cNvPr id="29707" name="标题 1"/>
            <p:cNvSpPr>
              <a:spLocks noGrp="true"/>
            </p:cNvSpPr>
            <p:nvPr/>
          </p:nvSpPr>
          <p:spPr>
            <a:xfrm>
              <a:off x="17128" y="3039"/>
              <a:ext cx="2574" cy="3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7000" b="1" dirty="0">
                  <a:solidFill>
                    <a:schemeClr val="bg1"/>
                  </a:solidFill>
                  <a:latin typeface="DejaVu Math TeX Gyre" panose="02000503000000000000" charset="0"/>
                  <a:ea typeface="Noto Sans CJK SC" panose="020B0500000000000000" charset="-122"/>
                </a:rPr>
                <a:t>03</a:t>
              </a:r>
              <a:endParaRPr lang="en-US" altLang="zh-CN" sz="7000" b="1" dirty="0">
                <a:solidFill>
                  <a:schemeClr val="bg1"/>
                </a:solidFill>
                <a:latin typeface="DejaVu Math TeX Gyre" panose="02000503000000000000" charset="0"/>
                <a:ea typeface="Noto Sans CJK SC" panose="020B0500000000000000" charset="-122"/>
              </a:endParaRPr>
            </a:p>
          </p:txBody>
        </p:sp>
        <p:sp>
          <p:nvSpPr>
            <p:cNvPr id="29708" name="标题 1"/>
            <p:cNvSpPr>
              <a:spLocks noGrp="true"/>
            </p:cNvSpPr>
            <p:nvPr/>
          </p:nvSpPr>
          <p:spPr>
            <a:xfrm>
              <a:off x="19342" y="4118"/>
              <a:ext cx="10258" cy="13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DTK </a:t>
              </a:r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框架结构</a:t>
              </a:r>
              <a:endParaRPr lang="zh-CN" altLang="en-US" sz="4000" dirty="0">
                <a:solidFill>
                  <a:srgbClr val="F2F2F2"/>
                </a:solidFill>
                <a:latin typeface="Noto Mono" panose="020B0609030804020204" charset="0"/>
                <a:ea typeface="Noto Sans CJK SC" panose="020B0500000000000000" charset="-122"/>
              </a:endParaRPr>
            </a:p>
          </p:txBody>
        </p:sp>
      </p:grpSp>
      <p:sp>
        <p:nvSpPr>
          <p:cNvPr id="29709" name="标题 1"/>
          <p:cNvSpPr>
            <a:spLocks noGrp="true"/>
          </p:cNvSpPr>
          <p:nvPr>
            <p:ph type="title" orient="vert" hasCustomPrompt="true"/>
          </p:nvPr>
        </p:nvSpPr>
        <p:spPr>
          <a:xfrm>
            <a:off x="5565775" y="5334953"/>
            <a:ext cx="1533525" cy="2698750"/>
          </a:xfrm>
          <a:prstGeom prst="rect">
            <a:avLst/>
          </a:prstGeom>
          <a:noFill/>
          <a:ln>
            <a:noFill/>
          </a:ln>
        </p:spPr>
        <p:txBody>
          <a:bodyPr anchor="t" anchorCtr="false"/>
          <a:lstStyle/>
          <a:p>
            <a:pPr defTabSz="1828165">
              <a:buNone/>
            </a:pPr>
            <a:r>
              <a:rPr lang="zh-CN" altLang="en-US" kern="1200">
                <a:latin typeface="Noto Sans CJK SC" panose="020B0500000000000000" charset="-122"/>
                <a:ea typeface="Noto Sans CJK SC" panose="020B0500000000000000" charset="-122"/>
                <a:cs typeface="+mj-cs"/>
              </a:rPr>
              <a:t>目录</a:t>
            </a:r>
            <a:endParaRPr lang="zh-CN" altLang="en-US" kern="1200">
              <a:latin typeface="Noto Sans CJK SC" panose="020B0500000000000000" charset="-122"/>
              <a:ea typeface="Noto Sans CJK SC" panose="020B0500000000000000" charset="-122"/>
              <a:cs typeface="+mj-cs"/>
            </a:endParaRPr>
          </a:p>
        </p:txBody>
      </p:sp>
      <p:grpSp>
        <p:nvGrpSpPr>
          <p:cNvPr id="5" name="组合 20"/>
          <p:cNvGrpSpPr/>
          <p:nvPr/>
        </p:nvGrpSpPr>
        <p:grpSpPr>
          <a:xfrm>
            <a:off x="11932603" y="8836978"/>
            <a:ext cx="7920037" cy="2136775"/>
            <a:chOff x="17128" y="3039"/>
            <a:chExt cx="12472" cy="3364"/>
          </a:xfrm>
        </p:grpSpPr>
        <p:sp>
          <p:nvSpPr>
            <p:cNvPr id="6" name="标题 1"/>
            <p:cNvSpPr>
              <a:spLocks noGrp="true"/>
            </p:cNvSpPr>
            <p:nvPr/>
          </p:nvSpPr>
          <p:spPr>
            <a:xfrm>
              <a:off x="19342" y="4118"/>
              <a:ext cx="10258" cy="13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4000" dirty="0">
                  <a:solidFill>
                    <a:srgbClr val="F2F2F2"/>
                  </a:solidFill>
                  <a:latin typeface="Noto Mono" panose="020B0609030804020204" charset="0"/>
                  <a:sym typeface="+mn-ea"/>
                </a:rPr>
                <a:t>DTK </a:t>
              </a:r>
              <a:r>
                <a:rPr lang="zh-CN" altLang="en-US" sz="4000" dirty="0">
                  <a:solidFill>
                    <a:srgbClr val="F2F2F2"/>
                  </a:solidFill>
                  <a:latin typeface="Noto Mono" panose="020B0609030804020204" charset="0"/>
                  <a:sym typeface="+mn-ea"/>
                </a:rPr>
                <a:t>文档和使用建议</a:t>
              </a:r>
              <a:endParaRPr lang="zh-CN" altLang="en-US" sz="4000" dirty="0">
                <a:solidFill>
                  <a:srgbClr val="F2F2F2"/>
                </a:solidFill>
                <a:latin typeface="Noto Mono" panose="020B0609030804020204" charset="0"/>
                <a:ea typeface="Noto Sans CJK SC" panose="020B0500000000000000" charset="-122"/>
              </a:endParaRPr>
            </a:p>
          </p:txBody>
        </p:sp>
        <p:sp>
          <p:nvSpPr>
            <p:cNvPr id="7" name="标题 1"/>
            <p:cNvSpPr>
              <a:spLocks noGrp="true"/>
            </p:cNvSpPr>
            <p:nvPr/>
          </p:nvSpPr>
          <p:spPr>
            <a:xfrm>
              <a:off x="17128" y="3039"/>
              <a:ext cx="2574" cy="3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7000" b="1" dirty="0">
                  <a:solidFill>
                    <a:schemeClr val="bg1"/>
                  </a:solidFill>
                  <a:latin typeface="DejaVu Math TeX Gyre" panose="02000503000000000000" charset="0"/>
                  <a:ea typeface="Noto Sans CJK SC" panose="020B0500000000000000" charset="-122"/>
                </a:rPr>
                <a:t>05</a:t>
              </a:r>
              <a:endParaRPr lang="en-US" altLang="zh-CN" sz="7000" b="1" dirty="0">
                <a:solidFill>
                  <a:schemeClr val="bg1"/>
                </a:solidFill>
                <a:latin typeface="DejaVu Math TeX Gyre" panose="02000503000000000000" charset="0"/>
                <a:ea typeface="Noto Sans CJK SC" panose="020B0500000000000000" charset="-122"/>
              </a:endParaRPr>
            </a:p>
          </p:txBody>
        </p:sp>
      </p:grpSp>
      <p:grpSp>
        <p:nvGrpSpPr>
          <p:cNvPr id="8" name="组合 20"/>
          <p:cNvGrpSpPr/>
          <p:nvPr/>
        </p:nvGrpSpPr>
        <p:grpSpPr>
          <a:xfrm>
            <a:off x="11932603" y="10787698"/>
            <a:ext cx="7920037" cy="2136775"/>
            <a:chOff x="17128" y="3039"/>
            <a:chExt cx="12472" cy="3364"/>
          </a:xfrm>
        </p:grpSpPr>
        <p:sp>
          <p:nvSpPr>
            <p:cNvPr id="9" name="标题 1"/>
            <p:cNvSpPr>
              <a:spLocks noGrp="true"/>
            </p:cNvSpPr>
            <p:nvPr/>
          </p:nvSpPr>
          <p:spPr>
            <a:xfrm>
              <a:off x="19342" y="4118"/>
              <a:ext cx="10258" cy="138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4000" dirty="0">
                  <a:solidFill>
                    <a:srgbClr val="F2F2F2"/>
                  </a:solidFill>
                  <a:latin typeface="Noto Mono" panose="020B0609030804020204" charset="0"/>
                  <a:ea typeface="Noto Sans CJK SC" panose="020B0500000000000000" charset="-122"/>
                </a:rPr>
                <a:t>Q&amp;A</a:t>
              </a:r>
              <a:endParaRPr lang="en-US" altLang="zh-CN" sz="4000" dirty="0">
                <a:solidFill>
                  <a:srgbClr val="F2F2F2"/>
                </a:solidFill>
                <a:latin typeface="Noto Mono" panose="020B0609030804020204" charset="0"/>
                <a:ea typeface="Noto Sans CJK SC" panose="020B0500000000000000" charset="-122"/>
              </a:endParaRPr>
            </a:p>
          </p:txBody>
        </p:sp>
        <p:sp>
          <p:nvSpPr>
            <p:cNvPr id="10" name="标题 1"/>
            <p:cNvSpPr>
              <a:spLocks noGrp="true"/>
            </p:cNvSpPr>
            <p:nvPr/>
          </p:nvSpPr>
          <p:spPr>
            <a:xfrm>
              <a:off x="17128" y="3039"/>
              <a:ext cx="2574" cy="336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ctr" anchorCtr="false"/>
            <a:lstStyle/>
            <a:p>
              <a:r>
                <a:rPr lang="en-US" altLang="zh-CN" sz="7000" b="1" dirty="0">
                  <a:solidFill>
                    <a:schemeClr val="bg1"/>
                  </a:solidFill>
                  <a:latin typeface="DejaVu Math TeX Gyre" panose="02000503000000000000" charset="0"/>
                  <a:ea typeface="Noto Sans CJK SC" panose="020B0500000000000000" charset="-122"/>
                </a:rPr>
                <a:t>06</a:t>
              </a:r>
              <a:endParaRPr lang="en-US" altLang="zh-CN" sz="7000" b="1" dirty="0">
                <a:solidFill>
                  <a:schemeClr val="bg1"/>
                </a:solidFill>
                <a:latin typeface="DejaVu Math TeX Gyre" panose="02000503000000000000" charset="0"/>
                <a:ea typeface="Noto Sans CJK SC" panose="020B05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randomBar dir="vert"/>
        <p:sndAc>
          <p:stSnd>
            <p:snd r:embed="rId1" name="type.wav"/>
          </p:stSnd>
        </p:sndAc>
      </p:transition>
    </mc:Choice>
    <mc:Fallback>
      <p:transition spd="slow">
        <p:randomBar dir="vert"/>
        <p:sndAc>
          <p:stSnd>
            <p:snd r:embed="rId1" name="type.wav"/>
          </p:stSnd>
        </p:sndAc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sz="4800"/>
              <a:t>Qt </a:t>
            </a:r>
            <a:r>
              <a:rPr lang="zh-CN" altLang="en-US" sz="4800"/>
              <a:t>在对应的桌面操作系统中，各有那些皮肤风格样式？</a:t>
            </a:r>
            <a:endParaRPr lang="zh-CN" altLang="en-US" sz="4800"/>
          </a:p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4800"/>
              <a:t>如何绘画一个 </a:t>
            </a:r>
            <a:r>
              <a:rPr lang="en-US" altLang="zh-CN" sz="4800"/>
              <a:t>Qt </a:t>
            </a:r>
            <a:r>
              <a:rPr lang="zh-CN" altLang="en-US" sz="4800"/>
              <a:t>的控件的样式？</a:t>
            </a:r>
            <a:br>
              <a:rPr lang="zh-CN" altLang="en-US" sz="4800"/>
            </a:br>
            <a:endParaRPr lang="en-US" altLang="zh-CN" sz="4800"/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提问</a:t>
            </a:r>
            <a:r>
              <a:rPr lang="en-US" altLang="zh-CN"/>
              <a:t>: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/>
        <p:sndAc>
          <p:stSnd>
            <p:snd r:embed="rId1" name="type.wav"/>
          </p:stSnd>
        </p:sndAc>
      </p:transition>
    </mc:Choice>
    <mc:Fallback>
      <p:transition spd="slow">
        <p:pull/>
        <p:sndAc>
          <p:stSnd>
            <p:snd r:embed="rId1" name="type.wav"/>
          </p:stSnd>
        </p:sndAc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true"/>
          </p:cNvSpPr>
          <p:nvPr>
            <p:ph idx="1"/>
          </p:nvPr>
        </p:nvSpPr>
        <p:spPr>
          <a:xfrm>
            <a:off x="853440" y="6631305"/>
            <a:ext cx="23039070" cy="6824980"/>
          </a:xfrm>
        </p:spPr>
        <p:txBody>
          <a:bodyPr>
            <a:normAutofit fontScale="75000" lnSpcReduction="20000"/>
          </a:bodyPr>
          <a:lstStyle/>
          <a:p>
            <a:pPr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继承于 QCommonStyle</a:t>
            </a: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（推荐）</a:t>
            </a: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：</a:t>
            </a:r>
            <a:endParaRPr lang="zh-CN" altLang="en-US" sz="4800"/>
          </a:p>
          <a:p>
            <a:pPr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4800"/>
              <a:t>优点一：接口很全面，不需要写过多地代码（相对直接继承 QStyle 而言）</a:t>
            </a:r>
            <a:endParaRPr lang="zh-CN" altLang="en-US" sz="4800"/>
          </a:p>
          <a:p>
            <a:pPr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4800"/>
              <a:t>优点二：可以跨平台使用该风格（相对直接继承于 QMacStyle）</a:t>
            </a:r>
            <a:br>
              <a:rPr lang="zh-CN" altLang="en-US" sz="4800"/>
            </a:br>
            <a:endParaRPr lang="zh-CN" altLang="en-US" sz="4800"/>
          </a:p>
          <a:p>
            <a:pPr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继承于 QProxyStyle ：</a:t>
            </a:r>
            <a:endParaRPr lang="zh-CN" altLang="en-US" sz="4800"/>
          </a:p>
          <a:p>
            <a:pPr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4800"/>
              <a:t>优点：QCommonStyle 的子类 QProxyStyle</a:t>
            </a:r>
            <a:br>
              <a:rPr lang="zh-CN" altLang="en-US" sz="4800"/>
            </a:br>
            <a:endParaRPr lang="zh-CN" altLang="en-US" sz="4800"/>
          </a:p>
          <a:p>
            <a:pPr algn="l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继承于 QStyle :</a:t>
            </a:r>
            <a:endParaRPr lang="zh-CN" altLang="en-US" sz="4800"/>
          </a:p>
          <a:p>
            <a:pPr algn="l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4800"/>
              <a:t>缺点明显：里面虚函数超多，整个工作量庞大无比</a:t>
            </a:r>
            <a:endParaRPr lang="zh-CN" altLang="en-US" sz="4800"/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QStyle 风格： 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1101705" y="374650"/>
            <a:ext cx="12791440" cy="6043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type.wav"/>
          </p:stSnd>
        </p:sndAc>
      </p:transition>
    </mc:Choice>
    <mc:Fallback>
      <p:transition spd="slow">
        <p:random/>
        <p:sndAc>
          <p:stSnd>
            <p:snd r:embed="rId2" name="type.wav"/>
          </p:stSnd>
        </p:sndAc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绘画一个控件：</a:t>
            </a:r>
            <a:endParaRPr lang="zh-CN" altLang="en-US"/>
          </a:p>
        </p:txBody>
      </p:sp>
      <p:pic>
        <p:nvPicPr>
          <p:cNvPr id="11" name="内容占位符 10"/>
          <p:cNvPicPr>
            <a:picLocks noGrp="true" noChangeAspect="true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0690" y="2305050"/>
            <a:ext cx="13200380" cy="674497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9830" y="4520565"/>
            <a:ext cx="10085070" cy="2167890"/>
          </a:xfrm>
          <a:prstGeom prst="rect">
            <a:avLst/>
          </a:prstGeom>
        </p:spPr>
      </p:pic>
      <p:sp>
        <p:nvSpPr>
          <p:cNvPr id="16" name="文本框 15"/>
          <p:cNvSpPr txBox="true"/>
          <p:nvPr/>
        </p:nvSpPr>
        <p:spPr>
          <a:xfrm>
            <a:off x="4694555" y="10679430"/>
            <a:ext cx="19270345" cy="273812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zh-CN" altLang="en-US" sz="4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drawPrimitive、drawControl、subElementRect、drawComplexControl、</a:t>
            </a:r>
            <a:br>
              <a:rPr lang="zh-CN" altLang="en-US" sz="4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</a:br>
            <a:r>
              <a:rPr lang="zh-CN" altLang="en-US" sz="4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subControlRect、pixelMetric、sizeFromContents、styleHint 函数重写</a:t>
            </a:r>
            <a:br>
              <a:rPr lang="zh-CN" altLang="en-US" sz="4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</a:br>
            <a:br>
              <a:rPr lang="zh-CN" altLang="en-US" sz="4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</a:b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  <a:sym typeface="+mn-ea"/>
              </a:rPr>
              <a:t>CE_ CC_ PE_ SC_ SE_ 前缀，表示 QRect 。SC_ (子控件)和 SE_ (子元素)是用来</a:t>
            </a:r>
            <a:br>
              <a:rPr lang="zh-CN" altLang="en-US" sz="2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  <a:sym typeface="+mn-ea"/>
              </a:rPr>
            </a:br>
            <a:r>
              <a:rPr lang="zh-CN" altLang="en-US" sz="20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  <a:sym typeface="+mn-ea"/>
              </a:rPr>
              <a:t>返回 subControlRect()和 subElementRect() 的矩形 QRect </a:t>
            </a:r>
            <a:endParaRPr lang="zh-CN" altLang="en-US" sz="20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</a:endParaRPr>
          </a:p>
        </p:txBody>
      </p:sp>
      <p:sp>
        <p:nvSpPr>
          <p:cNvPr id="2" name="文本框 1"/>
          <p:cNvSpPr txBox="true"/>
          <p:nvPr/>
        </p:nvSpPr>
        <p:spPr>
          <a:xfrm>
            <a:off x="15443835" y="12428855"/>
            <a:ext cx="4993640" cy="7683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false">
            <a:spAutoFit/>
          </a:bodyPr>
          <a:lstStyle/>
          <a:p>
            <a:pPr algn="l"/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  <a:hlinkClick r:id="rId3" action="ppaction://hlinkfile"/>
              </a:rPr>
              <a:t>QtMyStyleEx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[</a:t>
            </a:r>
            <a:r>
              <a:rPr lang="zh-CN" altLang="en-US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源码</a:t>
            </a:r>
            <a:r>
              <a:rPr lang="en-US" altLang="zh-CN" sz="44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]</a:t>
            </a:r>
            <a:endParaRPr lang="zh-CN" altLang="en-US" sz="4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</a:endParaRPr>
          </a:p>
        </p:txBody>
      </p:sp>
      <p:pic>
        <p:nvPicPr>
          <p:cNvPr id="5" name="图片 4"/>
          <p:cNvPicPr>
            <a:picLocks noChangeAspect="true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440690" y="10091811"/>
            <a:ext cx="3552248" cy="3431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5" name="type.wav"/>
          </p:stSnd>
        </p:sndAc>
      </p:transition>
    </mc:Choice>
    <mc:Fallback>
      <p:transition spd="slow">
        <p:random/>
        <p:sndAc>
          <p:stSnd>
            <p:snd r:embed="rId5" name="type.wav"/>
          </p:stSnd>
        </p:sndAc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05</a:t>
            </a:r>
            <a:r>
              <a:rPr lang="zh-CN" altLang="en-US"/>
              <a:t>：</a:t>
            </a:r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DTK 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文档和使用建议</a:t>
            </a:r>
            <a:endParaRPr lang="zh-CN" altLang="en-US"/>
          </a:p>
        </p:txBody>
      </p:sp>
      <p:sp>
        <p:nvSpPr>
          <p:cNvPr id="4" name="副标题 3"/>
          <p:cNvSpPr>
            <a:spLocks noGrp="true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 dir="d"/>
        <p:sndAc>
          <p:stSnd>
            <p:snd r:embed="rId1" name="type.wav"/>
          </p:stSnd>
        </p:sndAc>
      </p:transition>
    </mc:Choice>
    <mc:Fallback>
      <p:transition spd="slow">
        <p:cover dir="d"/>
        <p:sndAc>
          <p:stSnd>
            <p:snd r:embed="rId1" name="type.wav"/>
          </p:stSnd>
        </p:sndAc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true"/>
          </p:cNvSpPr>
          <p:nvPr>
            <p:ph idx="1"/>
          </p:nvPr>
        </p:nvSpPr>
        <p:spPr>
          <a:xfrm>
            <a:off x="1330960" y="2077085"/>
            <a:ext cx="21406485" cy="11184255"/>
          </a:xfrm>
        </p:spPr>
        <p:txBody>
          <a:bodyPr>
            <a:normAutofit fontScale="90000"/>
          </a:bodyPr>
          <a:lstStyle/>
          <a:p>
            <a:pPr>
              <a:buFont typeface="Wingdings" panose="05000000000000000000" charset="0"/>
              <a:buChar char=""/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DTK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文档：</a:t>
            </a:r>
            <a:endParaRPr lang="zh-CN" altLang="en-US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  <a:hlinkClick r:id="rId1" action="ppaction://hlinkfile"/>
              </a:rPr>
              <a:t> [DTK API 文档]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sym typeface="+mn-ea"/>
                <a:hlinkClick r:id="rId1" action="ppaction://hlinkfile"/>
              </a:rPr>
              <a:t>：</a:t>
            </a:r>
            <a:r>
              <a:rPr lang="zh-CN" altLang="en-US">
                <a:solidFill>
                  <a:schemeClr val="bg1">
                    <a:lumMod val="85000"/>
                  </a:schemeClr>
                </a:solidFill>
                <a:sym typeface="+mn-ea"/>
              </a:rPr>
              <a:t>   DTK 的 API 接口中文说明；最新接口说明，请阅源码注释</a:t>
            </a:r>
            <a:endParaRPr lang="zh-CN" altLang="en-US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  <a:hlinkClick r:id="rId2" action="ppaction://hlinkfile"/>
              </a:rPr>
              <a:t>[linuxdeepin]: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</a:rPr>
              <a:t>    官方开源地址，实时和内网仓库同步</a:t>
            </a:r>
            <a:endParaRPr lang="en-US" altLang="zh-CN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  <a:hlinkClick r:id="rId3" action="ppaction://hlinkfile"/>
              </a:rPr>
              <a:t>[QtExamples]: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</a:rPr>
              <a:t>    个人积累，参考第五章节，为 DTK 的源码架构一些理解和实战</a:t>
            </a:r>
            <a:endParaRPr lang="en-US" altLang="zh-CN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  <a:hlinkClick r:id="rId4" action="ppaction://hlinkfile"/>
              </a:rPr>
              <a:t>[DDE.dot]: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</a:rPr>
              <a:t>    DTK 各仓库之间完整的联系图 </a:t>
            </a:r>
            <a:endParaRPr lang="en-US" altLang="zh-CN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  <a:hlinkClick r:id="rId5" action="ppaction://hlinkfile"/>
              </a:rPr>
              <a:t>[Deepin 官网]: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</a:rPr>
              <a:t>    Deepin 官网和中文社区论坛</a:t>
            </a:r>
            <a:endParaRPr lang="en-US" altLang="zh-CN">
              <a:solidFill>
                <a:schemeClr val="bg1">
                  <a:lumMod val="85000"/>
                </a:schemeClr>
              </a:solidFill>
              <a:sym typeface="+mn-ea"/>
            </a:endParaRPr>
          </a:p>
          <a:p>
            <a:pPr lvl="1">
              <a:buFont typeface="Wingdings" panose="05000000000000000000" charset="0"/>
              <a:buChar char=""/>
            </a:pP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  <a:hlinkClick r:id="rId6" action="ppaction://hlinkfile"/>
              </a:rPr>
              <a:t>[Distrowatch]:</a:t>
            </a:r>
            <a:r>
              <a:rPr lang="en-US" altLang="zh-CN">
                <a:solidFill>
                  <a:schemeClr val="bg1">
                    <a:lumMod val="85000"/>
                  </a:schemeClr>
                </a:solidFill>
                <a:sym typeface="+mn-ea"/>
              </a:rPr>
              <a:t>    Deepin 在 Distrowatch 中的排名和详细介绍；</a:t>
            </a:r>
            <a:br>
              <a:rPr lang="en-US" altLang="zh-CN">
                <a:sym typeface="+mn-ea"/>
              </a:rPr>
            </a:br>
            <a:br>
              <a:rPr lang="zh-CN" altLang="en-US">
                <a:sym typeface="+mn-ea"/>
              </a:rPr>
            </a:br>
            <a:endParaRPr lang="zh-CN" altLang="en-US">
              <a:sym typeface="+mn-ea"/>
            </a:endParaRPr>
          </a:p>
          <a:p>
            <a:pPr>
              <a:buFont typeface="Wingdings" panose="05000000000000000000" charset="0"/>
              <a:buChar char=""/>
            </a:pPr>
            <a:r>
              <a:rPr lang="en-US" altLang="zh-CN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DTK </a:t>
            </a:r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使用建议：</a:t>
            </a:r>
            <a:endParaRPr lang="zh-CN" altLang="en-US">
              <a:sym typeface="+mn-ea"/>
            </a:endParaRPr>
          </a:p>
          <a:p>
            <a:pPr lvl="1">
              <a:buFont typeface="Wingdings" panose="05000000000000000000" charset="0"/>
            </a:pP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多和设计师沟通，可以减少 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50 % 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的任务量；</a:t>
            </a:r>
            <a:endParaRPr lang="en-US" altLang="zh-CN">
              <a:solidFill>
                <a:schemeClr val="bg1">
                  <a:lumMod val="95000"/>
                </a:schemeClr>
              </a:solidFill>
              <a:sym typeface="+mn-ea"/>
            </a:endParaRPr>
          </a:p>
          <a:p>
            <a:pPr lvl="1">
              <a:buFont typeface="Wingdings" panose="05000000000000000000" charset="0"/>
            </a:pPr>
            <a:r>
              <a:rPr lang="en-US" altLang="zh-CN">
                <a:solidFill>
                  <a:schemeClr val="bg1">
                    <a:lumMod val="95000"/>
                  </a:schemeClr>
                </a:solidFill>
                <a:sym typeface="+mn-ea"/>
              </a:rPr>
              <a:t>F2 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定位翻看 </a:t>
            </a:r>
            <a:r>
              <a:rPr lang="en-US" altLang="zh-CN">
                <a:solidFill>
                  <a:schemeClr val="bg1">
                    <a:lumMod val="95000"/>
                  </a:schemeClr>
                </a:solidFill>
                <a:sym typeface="+mn-ea"/>
              </a:rPr>
              <a:t>DTK</a:t>
            </a:r>
            <a:r>
              <a:rPr lang="zh-CN" altLang="en-US">
                <a:solidFill>
                  <a:schemeClr val="bg1">
                    <a:lumMod val="95000"/>
                  </a:schemeClr>
                </a:solidFill>
                <a:sym typeface="+mn-ea"/>
              </a:rPr>
              <a:t> 源码比看文档更加高效；</a:t>
            </a:r>
            <a:endParaRPr lang="zh-CN" altLang="en-US">
              <a:solidFill>
                <a:schemeClr val="bg1">
                  <a:lumMod val="95000"/>
                </a:schemeClr>
              </a:solidFill>
              <a:sym typeface="+mn-ea"/>
            </a:endParaRPr>
          </a:p>
        </p:txBody>
      </p:sp>
      <p:sp>
        <p:nvSpPr>
          <p:cNvPr id="5" name="标题 4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DTK </a:t>
            </a:r>
            <a:r>
              <a:rPr lang="zh-CN" altLang="en-US"/>
              <a:t>文档 </a:t>
            </a:r>
            <a:r>
              <a:rPr lang="en-US" altLang="zh-CN"/>
              <a:t>&amp;&amp; </a:t>
            </a:r>
            <a:r>
              <a:rPr lang="zh-CN" altLang="en-US"/>
              <a:t>建议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>
            <a:off x="16465260" y="8945649"/>
            <a:ext cx="4046393" cy="4090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8" name="type.wav"/>
          </p:stSnd>
        </p:sndAc>
      </p:transition>
    </mc:Choice>
    <mc:Fallback>
      <p:transition spd="slow">
        <p:random/>
        <p:sndAc>
          <p:stSnd>
            <p:snd r:embed="rId8" name="type.wav"/>
          </p:stSnd>
        </p:sndAc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06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：</a:t>
            </a:r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Q&amp;A</a:t>
            </a:r>
            <a:endParaRPr lang="zh-CN" altLang="en-US"/>
          </a:p>
        </p:txBody>
      </p:sp>
      <p:sp>
        <p:nvSpPr>
          <p:cNvPr id="5" name="副标题 4"/>
          <p:cNvSpPr>
            <a:spLocks noGrp="true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 dir="d"/>
        <p:sndAc>
          <p:stSnd>
            <p:snd r:embed="rId1" name="type.wav"/>
          </p:stSnd>
        </p:sndAc>
      </p:transition>
    </mc:Choice>
    <mc:Fallback>
      <p:transition spd="slow">
        <p:cover dir="d"/>
        <p:sndAc>
          <p:stSnd>
            <p:snd r:embed="rId1" name="type.wav"/>
          </p:stSnd>
        </p:sndAc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Q&amp;A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：</a:t>
            </a:r>
            <a:endParaRPr lang="zh-CN" altLang="en-US" dirty="0">
              <a:solidFill>
                <a:srgbClr val="F2F2F2"/>
              </a:solidFill>
              <a:latin typeface="Noto Mono" panose="020B0609030804020204" charset="0"/>
              <a:sym typeface="+mn-ea"/>
            </a:endParaRPr>
          </a:p>
        </p:txBody>
      </p:sp>
      <p:sp>
        <p:nvSpPr>
          <p:cNvPr id="5" name="文本框 4"/>
          <p:cNvSpPr txBox="true"/>
          <p:nvPr/>
        </p:nvSpPr>
        <p:spPr>
          <a:xfrm>
            <a:off x="4355782" y="4015382"/>
            <a:ext cx="13675539" cy="923330"/>
          </a:xfrm>
          <a:prstGeom prst="rect">
            <a:avLst/>
          </a:prstGeom>
          <a:noFill/>
          <a:ln w="9525">
            <a:noFill/>
          </a:ln>
        </p:spPr>
        <p:txBody>
          <a:bodyPr wrap="none" rtlCol="0" anchor="t" anchorCtr="false">
            <a:spAutoFit/>
          </a:bodyPr>
          <a:lstStyle/>
          <a:p>
            <a:r>
              <a:rPr kumimoji="1" lang="zh-CN" altLang="en-US" sz="5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时间仓促，若有疑问，大家一起交流讨论</a:t>
            </a:r>
            <a:r>
              <a:rPr kumimoji="1" lang="en-US" altLang="zh-CN" sz="5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~~</a:t>
            </a:r>
            <a:endParaRPr kumimoji="1" lang="zh-CN" altLang="en-US" sz="5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</a:endParaRPr>
          </a:p>
        </p:txBody>
      </p:sp>
      <p:pic>
        <p:nvPicPr>
          <p:cNvPr id="3" name="图片 2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853440" y="9089390"/>
            <a:ext cx="4251960" cy="425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2" name="type.wav"/>
          </p:stSnd>
        </p:sndAc>
      </p:transition>
    </mc:Choice>
    <mc:Fallback>
      <p:transition spd="slow">
        <p:random/>
        <p:sndAc>
          <p:stSnd>
            <p:snd r:embed="rId2" name="type.wav"/>
          </p:stSnd>
        </p:sndAc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2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副标题 4"/>
          <p:cNvSpPr>
            <a:spLocks noGrp="true"/>
          </p:cNvSpPr>
          <p:nvPr>
            <p:ph type="subTitle" idx="1" hasCustomPrompt="true"/>
          </p:nvPr>
        </p:nvSpPr>
        <p:spPr>
          <a:xfrm>
            <a:off x="3048000" y="10118725"/>
            <a:ext cx="5119688" cy="1139825"/>
          </a:xfrm>
          <a:prstGeom prst="rect">
            <a:avLst/>
          </a:prstGeom>
          <a:noFill/>
          <a:ln>
            <a:noFill/>
          </a:ln>
        </p:spPr>
        <p:txBody>
          <a:bodyPr anchor="t" anchorCtr="false"/>
          <a:lstStyle/>
          <a:p>
            <a:pPr defTabSz="1828800"/>
            <a:r>
              <a:rPr lang="en-US" altLang="zh-CN" kern="1200">
                <a:solidFill>
                  <a:srgbClr val="D9D9D9"/>
                </a:solidFill>
                <a:latin typeface="+mn-lt"/>
                <a:ea typeface="+mn-ea"/>
                <a:cs typeface="+mn-cs"/>
              </a:rPr>
              <a:t>T</a:t>
            </a:r>
            <a:r>
              <a:rPr lang="zh-CN" altLang="en-US" kern="1200">
                <a:solidFill>
                  <a:srgbClr val="D9D9D9"/>
                </a:solidFill>
                <a:latin typeface="+mn-lt"/>
                <a:ea typeface="+mn-ea"/>
                <a:cs typeface="+mn-cs"/>
              </a:rPr>
              <a:t>hanks </a:t>
            </a:r>
            <a:r>
              <a:rPr lang="en-US" altLang="zh-CN" kern="1200">
                <a:solidFill>
                  <a:srgbClr val="D9D9D9"/>
                </a:solidFill>
                <a:latin typeface="+mn-lt"/>
                <a:ea typeface="+mn-ea"/>
                <a:cs typeface="+mn-cs"/>
              </a:rPr>
              <a:t>F</a:t>
            </a:r>
            <a:r>
              <a:rPr lang="zh-CN" altLang="en-US" kern="1200">
                <a:solidFill>
                  <a:srgbClr val="D9D9D9"/>
                </a:solidFill>
                <a:latin typeface="+mn-lt"/>
                <a:ea typeface="+mn-ea"/>
                <a:cs typeface="+mn-cs"/>
              </a:rPr>
              <a:t>or </a:t>
            </a:r>
            <a:r>
              <a:rPr lang="en-US" altLang="zh-CN" kern="1200">
                <a:solidFill>
                  <a:srgbClr val="D9D9D9"/>
                </a:solidFill>
                <a:latin typeface="+mn-lt"/>
                <a:ea typeface="+mn-ea"/>
                <a:cs typeface="+mn-cs"/>
              </a:rPr>
              <a:t>L</a:t>
            </a:r>
            <a:r>
              <a:rPr lang="zh-CN" altLang="en-US" kern="1200">
                <a:solidFill>
                  <a:srgbClr val="D9D9D9"/>
                </a:solidFill>
                <a:latin typeface="+mn-lt"/>
                <a:ea typeface="+mn-ea"/>
                <a:cs typeface="+mn-cs"/>
              </a:rPr>
              <a:t>istening</a:t>
            </a:r>
            <a:endParaRPr lang="zh-CN" altLang="en-US" kern="1200">
              <a:solidFill>
                <a:srgbClr val="D9D9D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867" name="标题 5"/>
          <p:cNvSpPr>
            <a:spLocks noGrp="true"/>
          </p:cNvSpPr>
          <p:nvPr>
            <p:ph type="ctrTitle" hasCustomPrompt="true"/>
          </p:nvPr>
        </p:nvSpPr>
        <p:spPr>
          <a:xfrm>
            <a:off x="3046413" y="8620125"/>
            <a:ext cx="5121275" cy="1498600"/>
          </a:xfrm>
          <a:prstGeom prst="rect">
            <a:avLst/>
          </a:prstGeom>
          <a:noFill/>
          <a:ln>
            <a:noFill/>
          </a:ln>
        </p:spPr>
        <p:txBody>
          <a:bodyPr anchor="b" anchorCtr="false">
            <a:normAutofit/>
          </a:bodyPr>
          <a:lstStyle/>
          <a:p>
            <a:pPr defTabSz="1828800" fontAlgn="base">
              <a:buNone/>
            </a:pPr>
            <a:r>
              <a:rPr lang="zh-CN" altLang="en-US" kern="1200">
                <a:latin typeface="Noto Sans CJK SC" panose="020B0500000000000000" charset="-122"/>
                <a:ea typeface="+mj-ea"/>
                <a:cs typeface="+mj-cs"/>
                <a:sym typeface="Montserrat"/>
              </a:rPr>
              <a:t>感谢聆听</a:t>
            </a:r>
            <a:endParaRPr lang="zh-CN" altLang="en-US" kern="1200">
              <a:latin typeface="Noto Sans CJK SC" panose="020B0500000000000000" charset="-122"/>
              <a:ea typeface="+mj-ea"/>
              <a:cs typeface="+mj-cs"/>
              <a:sym typeface="Montserrat"/>
            </a:endParaRPr>
          </a:p>
        </p:txBody>
      </p:sp>
      <p:pic>
        <p:nvPicPr>
          <p:cNvPr id="36868" name="图片 2" descr="统信软件二维码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494973" y="4772819"/>
            <a:ext cx="3316288" cy="33162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261" y="4772819"/>
            <a:ext cx="4053241" cy="33162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250" advClick="false">
        <p:cover dir="d"/>
        <p:sndAc>
          <p:stSnd>
            <p:snd r:embed="rId3" name="type.wav"/>
          </p:stSnd>
        </p:sndAc>
      </p:transition>
    </mc:Choice>
    <mc:Fallback>
      <p:transition spd="slow" advClick="false">
        <p:cover dir="d"/>
        <p:sndAc>
          <p:stSnd>
            <p:snd r:embed="rId3" name="typ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true"/>
          </p:cNvSpPr>
          <p:nvPr>
            <p:ph type="ctrTitle" hasCustomPrompt="true"/>
          </p:nvPr>
        </p:nvSpPr>
        <p:spPr>
          <a:xfrm>
            <a:off x="3046413" y="2112963"/>
            <a:ext cx="18284825" cy="4373562"/>
          </a:xfrm>
          <a:prstGeom prst="rect">
            <a:avLst/>
          </a:prstGeom>
          <a:noFill/>
          <a:ln>
            <a:noFill/>
          </a:ln>
        </p:spPr>
        <p:txBody>
          <a:bodyPr anchor="b" anchorCtr="false"/>
          <a:lstStyle/>
          <a:p>
            <a:pPr defTabSz="1828800">
              <a:buNone/>
            </a:pPr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01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：观前提醒</a:t>
            </a:r>
            <a:endParaRPr lang="zh-CN" altLang="en-US" kern="1200">
              <a:latin typeface="Noto Sans CJK SC" panose="020B0500000000000000" charset="-122"/>
              <a:ea typeface="Noto Sans CJK SC" panose="020B0500000000000000" charset="-122"/>
              <a:cs typeface="DejaVu Sans" panose="020B0603030804020204" charset="0"/>
            </a:endParaRPr>
          </a:p>
        </p:txBody>
      </p:sp>
      <p:sp>
        <p:nvSpPr>
          <p:cNvPr id="31746" name="副标题 2"/>
          <p:cNvSpPr>
            <a:spLocks noGrp="true"/>
          </p:cNvSpPr>
          <p:nvPr>
            <p:ph type="subTitle" idx="1" hasCustomPrompt="true"/>
          </p:nvPr>
        </p:nvSpPr>
        <p:spPr>
          <a:xfrm>
            <a:off x="3048000" y="6940550"/>
            <a:ext cx="18283238" cy="1693863"/>
          </a:xfrm>
          <a:prstGeom prst="rect">
            <a:avLst/>
          </a:prstGeom>
          <a:noFill/>
          <a:ln>
            <a:noFill/>
          </a:ln>
        </p:spPr>
        <p:txBody>
          <a:bodyPr anchor="ctr" anchorCtr="false"/>
          <a:lstStyle/>
          <a:p>
            <a:pPr defTabSz="1828800"/>
            <a:r>
              <a:rPr lang="en-US" altLang="zh-CN" kern="1200">
                <a:solidFill>
                  <a:srgbClr val="F2F2F2"/>
                </a:solidFill>
                <a:latin typeface="Noto Sans CJK SC" panose="020B0500000000000000" charset="-122"/>
                <a:ea typeface="Noto Sans CJK SC" panose="020B0500000000000000" charset="-122"/>
                <a:cs typeface="DejaVu Sans" panose="020B0603030804020204" charset="0"/>
              </a:rPr>
              <a:t> </a:t>
            </a:r>
            <a:endParaRPr lang="en-US" altLang="zh-CN" kern="1200">
              <a:solidFill>
                <a:srgbClr val="F2F2F2"/>
              </a:solidFill>
              <a:latin typeface="Noto Sans CJK SC" panose="020B0500000000000000" charset="-122"/>
              <a:ea typeface="Noto Sans CJK SC" panose="020B0500000000000000" charset="-122"/>
              <a:cs typeface="DejaVu Sans" panose="020B0603030804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over dir="d"/>
        <p:sndAc>
          <p:stSnd>
            <p:snd r:embed="rId1" name="type.wav"/>
          </p:stSnd>
        </p:sndAc>
      </p:transition>
    </mc:Choice>
    <mc:Fallback>
      <p:transition spd="slow">
        <p:cover dir="d"/>
        <p:sndAc>
          <p:stSnd>
            <p:snd r:embed="rId1" name="type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true"/>
          </p:cNvSpPr>
          <p:nvPr>
            <p:ph idx="1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200000"/>
              </a:lnSpc>
              <a:buFont typeface="+mj-lt"/>
              <a:buNone/>
            </a:pP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目标人群：</a:t>
            </a:r>
            <a:r>
              <a:rPr lang="zh-CN" altLang="en-US" sz="4800">
                <a:solidFill>
                  <a:schemeClr val="bg1">
                    <a:lumMod val="85000"/>
                  </a:schemeClr>
                </a:solidFill>
              </a:rPr>
              <a:t>桌面研发人员 </a:t>
            </a:r>
            <a:r>
              <a:rPr lang="en-US" altLang="zh-CN" sz="4800">
                <a:solidFill>
                  <a:schemeClr val="bg1">
                    <a:lumMod val="85000"/>
                  </a:schemeClr>
                </a:solidFill>
              </a:rPr>
              <a:t>&amp;&amp; </a:t>
            </a:r>
            <a:r>
              <a:rPr lang="zh-CN" altLang="en-US" sz="4800">
                <a:solidFill>
                  <a:schemeClr val="bg1">
                    <a:lumMod val="85000"/>
                  </a:schemeClr>
                </a:solidFill>
              </a:rPr>
              <a:t>任何对 </a:t>
            </a:r>
            <a:r>
              <a:rPr lang="en-US" altLang="zh-CN" sz="4800">
                <a:solidFill>
                  <a:schemeClr val="bg1">
                    <a:lumMod val="85000"/>
                  </a:schemeClr>
                </a:solidFill>
              </a:rPr>
              <a:t>D</a:t>
            </a:r>
            <a:r>
              <a:rPr lang="en-US" altLang="zh-CN" sz="4800"/>
              <a:t>TK</a:t>
            </a:r>
            <a:r>
              <a:rPr lang="zh-CN" altLang="en-US" sz="4800"/>
              <a:t> 感兴趣的人员</a:t>
            </a:r>
            <a:endParaRPr lang="zh-CN" altLang="en-US" sz="4800"/>
          </a:p>
          <a:p>
            <a:pPr>
              <a:lnSpc>
                <a:spcPct val="200000"/>
              </a:lnSpc>
              <a:buFont typeface="+mj-lt"/>
              <a:buNone/>
            </a:pP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地点：</a:t>
            </a:r>
            <a:r>
              <a:rPr lang="zh-CN" altLang="en-US" sz="4800"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10-7 会议室 </a:t>
            </a:r>
            <a:r>
              <a:rPr lang="en-US" altLang="zh-CN" sz="4800"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+ </a:t>
            </a:r>
            <a:r>
              <a:rPr lang="zh-CN" altLang="en-US" sz="4800">
                <a:solidFill>
                  <a:schemeClr val="bg1">
                    <a:lumMod val="8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线上同步</a:t>
            </a:r>
            <a:br>
              <a:rPr lang="zh-CN" altLang="en-US" sz="4800">
                <a:sym typeface="+mn-ea"/>
              </a:rPr>
            </a:br>
            <a:br>
              <a:rPr lang="zh-CN" altLang="en-US" sz="4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</a:br>
            <a:r>
              <a:rPr lang="zh-CN" altLang="en-US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其他：</a:t>
            </a:r>
            <a:endParaRPr lang="zh-CN" altLang="en-US" sz="4800">
              <a:sym typeface="+mn-ea"/>
            </a:endParaRPr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4800">
                <a:sym typeface="+mn-ea"/>
              </a:rPr>
              <a:t>在开始和中间过程，会遇到少量提问互动环节</a:t>
            </a:r>
            <a:endParaRPr lang="zh-CN" altLang="en-US" sz="480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en-US" altLang="zh-CN" sz="4800">
                <a:sym typeface="+mn-ea"/>
              </a:rPr>
              <a:t>ppt</a:t>
            </a:r>
            <a:r>
              <a:rPr lang="zh-CN" altLang="en-US" sz="4800">
                <a:sym typeface="+mn-ea"/>
              </a:rPr>
              <a:t> 含未知表情包，自行可调低笑声</a:t>
            </a:r>
            <a:endParaRPr lang="zh-CN" altLang="en-US" sz="4800"/>
          </a:p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4800">
                <a:sym typeface="+mn-ea"/>
              </a:rPr>
              <a:t>结束之后，会有问答时间 </a:t>
            </a:r>
            <a:r>
              <a:rPr lang="en-US" altLang="zh-CN" sz="4800">
                <a:sym typeface="+mn-ea"/>
              </a:rPr>
              <a:t>Q&amp;A</a:t>
            </a:r>
            <a:endParaRPr lang="zh-CN" altLang="en-US" sz="480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观前提醒：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:newsflash/>
        <p:sndAc>
          <p:stSnd>
            <p:snd r:embed="rId1" name="type.wav"/>
          </p:stSnd>
        </p:sndAc>
      </p:transition>
    </mc:Choice>
    <mc:Fallback>
      <p:transition spd="slow">
        <p:newsflash/>
        <p:sndAc>
          <p:stSnd>
            <p:snd r:embed="rId1" name="type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true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02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：</a:t>
            </a:r>
            <a:r>
              <a:rPr lang="en-US" altLang="zh-CN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DTK </a:t>
            </a:r>
            <a:r>
              <a:rPr lang="zh-CN" altLang="en-US" dirty="0">
                <a:solidFill>
                  <a:srgbClr val="F2F2F2"/>
                </a:solidFill>
                <a:latin typeface="Noto Mono" panose="020B0609030804020204" charset="0"/>
                <a:sym typeface="+mn-ea"/>
              </a:rPr>
              <a:t>历史发展</a:t>
            </a:r>
            <a:endParaRPr lang="zh-CN" altLang="en-US"/>
          </a:p>
        </p:txBody>
      </p:sp>
      <p:sp>
        <p:nvSpPr>
          <p:cNvPr id="5" name="副标题 4"/>
          <p:cNvSpPr>
            <a:spLocks noGrp="true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over dir="d"/>
        <p:sndAc>
          <p:stSnd>
            <p:snd r:embed="rId1" name="type.wav"/>
          </p:stSnd>
        </p:sndAc>
      </p:transition>
    </mc:Choice>
    <mc:Fallback>
      <p:transition spd="slow">
        <p:cover dir="d"/>
        <p:sndAc>
          <p:stSnd>
            <p:snd r:embed="rId1" name="type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4800">
                <a:sym typeface="+mn-ea"/>
              </a:rPr>
              <a:t>DTK</a:t>
            </a:r>
            <a:r>
              <a:rPr lang="zh-CN" altLang="en-US" sz="4800"/>
              <a:t>的名称、含义是什么？ 研发经常所说的 </a:t>
            </a:r>
            <a:r>
              <a:rPr lang="en-US" altLang="zh-CN" sz="4800"/>
              <a:t>“DTK” </a:t>
            </a:r>
            <a:r>
              <a:rPr lang="zh-CN" altLang="en-US" sz="4800"/>
              <a:t>到底是什么？</a:t>
            </a:r>
            <a:endParaRPr lang="zh-CN" altLang="en-US" sz="4800"/>
          </a:p>
          <a:p>
            <a:pPr>
              <a:lnSpc>
                <a:spcPct val="200000"/>
              </a:lnSpc>
              <a:buFont typeface="Wingdings" panose="05000000000000000000" charset="0"/>
              <a:buChar char=""/>
            </a:pPr>
            <a:r>
              <a:rPr lang="en-US" altLang="zh-CN" sz="4800"/>
              <a:t>DDE </a:t>
            </a:r>
            <a:r>
              <a:rPr lang="zh-CN" altLang="en-US" sz="4800"/>
              <a:t>的含义？</a:t>
            </a:r>
            <a:r>
              <a:rPr lang="en-US" altLang="zh-CN" sz="4800">
                <a:sym typeface="+mn-ea"/>
              </a:rPr>
              <a:t>Deepin </a:t>
            </a:r>
            <a:r>
              <a:rPr lang="zh-CN" altLang="en-US" sz="4800">
                <a:sym typeface="+mn-ea"/>
              </a:rPr>
              <a:t>的含义？</a:t>
            </a:r>
            <a:r>
              <a:rPr lang="zh-CN" altLang="en-US" sz="4800"/>
              <a:t> </a:t>
            </a:r>
            <a:r>
              <a:rPr lang="en-US" altLang="zh-CN" sz="4800">
                <a:sym typeface="+mn-ea"/>
              </a:rPr>
              <a:t>DTK</a:t>
            </a:r>
            <a:r>
              <a:rPr lang="zh-CN" altLang="en-US" sz="4800"/>
              <a:t>、 </a:t>
            </a:r>
            <a:r>
              <a:rPr lang="en-US" altLang="zh-CN" sz="4800"/>
              <a:t>DDE </a:t>
            </a:r>
            <a:r>
              <a:rPr lang="zh-CN" altLang="en-US" sz="4800"/>
              <a:t>和 </a:t>
            </a:r>
            <a:r>
              <a:rPr lang="en-US" altLang="zh-CN" sz="4800"/>
              <a:t>Deepin </a:t>
            </a:r>
            <a:r>
              <a:rPr lang="zh-CN" altLang="en-US" sz="4800"/>
              <a:t>之间的关系？</a:t>
            </a:r>
            <a:endParaRPr lang="zh-CN" altLang="en-US" sz="480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思考：</a:t>
            </a:r>
            <a:endParaRPr lang="zh-CN" altLang="en-US"/>
          </a:p>
        </p:txBody>
      </p:sp>
      <p:pic>
        <p:nvPicPr>
          <p:cNvPr id="7" name="图片 6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6940" y="8085455"/>
            <a:ext cx="4120515" cy="39795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pull dir="r"/>
        <p:sndAc>
          <p:stSnd>
            <p:snd r:embed="rId2" name="type.wav"/>
          </p:stSnd>
        </p:sndAc>
      </p:transition>
    </mc:Choice>
    <mc:Fallback>
      <p:transition spd="slow">
        <p:pull dir="r"/>
        <p:sndAc>
          <p:stSnd>
            <p:snd r:embed="rId2" name="type.wav"/>
          </p:stSnd>
        </p:sndAc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true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DTK</a:t>
            </a:r>
            <a:r>
              <a:rPr lang="en-US" altLang="zh-CN" dirty="0" err="1">
                <a:sym typeface="+mn-ea"/>
              </a:rPr>
              <a:t>（deepin</a:t>
            </a:r>
            <a:r>
              <a:rPr lang="en-US" altLang="zh-CN" dirty="0">
                <a:sym typeface="+mn-ea"/>
              </a:rPr>
              <a:t> tool </a:t>
            </a:r>
            <a:r>
              <a:rPr lang="en-US" altLang="zh-CN" dirty="0" err="1">
                <a:sym typeface="+mn-ea"/>
              </a:rPr>
              <a:t>kit）全称是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 err="1">
                <a:sym typeface="+mn-ea"/>
              </a:rPr>
              <a:t>深度工具套件</a:t>
            </a:r>
            <a:r>
              <a:rPr lang="en-US" altLang="zh-CN" dirty="0" err="1">
                <a:sym typeface="+mn-ea"/>
              </a:rPr>
              <a:t>；是基于</a:t>
            </a:r>
            <a:r>
              <a:rPr lang="en-US" altLang="zh-CN" dirty="0">
                <a:sym typeface="+mn-ea"/>
              </a:rPr>
              <a:t> Qt5 </a:t>
            </a:r>
            <a:r>
              <a:rPr lang="en-US" altLang="zh-CN" dirty="0" err="1">
                <a:sym typeface="+mn-ea"/>
              </a:rPr>
              <a:t>开发一整套界面美观且实用的</a:t>
            </a:r>
            <a:r>
              <a:rPr lang="en-US" altLang="zh-CN" dirty="0">
                <a:sym typeface="+mn-ea"/>
              </a:rPr>
              <a:t> UI </a:t>
            </a:r>
            <a:r>
              <a:rPr lang="en-US" altLang="zh-CN" dirty="0" err="1">
                <a:sym typeface="+mn-ea"/>
              </a:rPr>
              <a:t>图形库</a:t>
            </a:r>
            <a:r>
              <a:rPr lang="en-US" altLang="zh-CN" dirty="0">
                <a:sym typeface="+mn-ea"/>
              </a:rPr>
              <a:t>。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DDE</a:t>
            </a:r>
            <a:r>
              <a:rPr lang="en-US" altLang="zh-CN" dirty="0" err="1">
                <a:sym typeface="+mn-ea"/>
              </a:rPr>
              <a:t>（deepin</a:t>
            </a:r>
            <a:r>
              <a:rPr lang="en-US" altLang="zh-CN" dirty="0">
                <a:sym typeface="+mn-ea"/>
              </a:rPr>
              <a:t> desktop environment） </a:t>
            </a:r>
            <a:r>
              <a:rPr lang="en-US" altLang="zh-CN" dirty="0" err="1">
                <a:sym typeface="+mn-ea"/>
              </a:rPr>
              <a:t>简称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 err="1">
                <a:sym typeface="+mn-ea"/>
              </a:rPr>
              <a:t>深度桌面环境</a:t>
            </a:r>
            <a:r>
              <a:rPr lang="en-US" altLang="zh-CN" dirty="0" err="1">
                <a:sym typeface="+mn-ea"/>
              </a:rPr>
              <a:t>；是采用</a:t>
            </a:r>
            <a:r>
              <a:rPr lang="en-US" altLang="zh-CN" dirty="0">
                <a:sym typeface="+mn-ea"/>
              </a:rPr>
              <a:t> qt </a:t>
            </a:r>
            <a:r>
              <a:rPr lang="en-US" altLang="zh-CN" dirty="0" err="1">
                <a:sym typeface="+mn-ea"/>
              </a:rPr>
              <a:t>作为前端，go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为后端，gala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作为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wm，lightdm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作为</a:t>
            </a:r>
            <a:r>
              <a:rPr lang="en-US" altLang="zh-CN" dirty="0">
                <a:sym typeface="+mn-ea"/>
              </a:rPr>
              <a:t> dm </a:t>
            </a:r>
            <a:r>
              <a:rPr lang="en-US" altLang="zh-CN" dirty="0" err="1">
                <a:sym typeface="+mn-ea"/>
              </a:rPr>
              <a:t>的独立开发的桌面环境</a:t>
            </a:r>
            <a:r>
              <a:rPr lang="en-US" altLang="zh-CN" dirty="0">
                <a:sym typeface="+mn-ea"/>
              </a:rPr>
              <a:t>。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Deepin</a:t>
            </a:r>
            <a:r>
              <a:rPr lang="zh-CN" altLang="en-US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 </a:t>
            </a:r>
            <a:r>
              <a:rPr lang="en-US" altLang="zh-CN" dirty="0" err="1">
                <a:sym typeface="+mn-ea"/>
              </a:rPr>
              <a:t>通常是指</a:t>
            </a:r>
            <a:r>
              <a:rPr lang="zh-CN" altLang="en-US" dirty="0">
                <a:sym typeface="+mn-ea"/>
              </a:rPr>
              <a:t>社区版</a:t>
            </a:r>
            <a:r>
              <a:rPr lang="en-US" altLang="zh-CN" dirty="0">
                <a:sym typeface="+mn-ea"/>
              </a:rPr>
              <a:t> </a:t>
            </a:r>
            <a:r>
              <a:rPr lang="en-US" altLang="zh-CN" b="1" dirty="0" err="1">
                <a:sym typeface="+mn-ea"/>
              </a:rPr>
              <a:t>deepin</a:t>
            </a:r>
            <a:r>
              <a:rPr lang="en-US" altLang="zh-CN" b="1" dirty="0">
                <a:sym typeface="+mn-ea"/>
              </a:rPr>
              <a:t> </a:t>
            </a:r>
            <a:r>
              <a:rPr lang="en-US" altLang="zh-CN" b="1" dirty="0" err="1">
                <a:sym typeface="+mn-ea"/>
              </a:rPr>
              <a:t>操作系统</a:t>
            </a:r>
            <a:r>
              <a:rPr lang="en-US" altLang="zh-CN" dirty="0" err="1">
                <a:sym typeface="+mn-ea"/>
              </a:rPr>
              <a:t>（基于</a:t>
            </a:r>
            <a:r>
              <a:rPr lang="en-US" altLang="zh-CN" dirty="0">
                <a:sym typeface="+mn-ea"/>
              </a:rPr>
              <a:t> D</a:t>
            </a:r>
            <a:r>
              <a:rPr lang="en-US" altLang="zh-CN" dirty="0" err="1">
                <a:sym typeface="+mn-ea"/>
              </a:rPr>
              <a:t>ebian</a:t>
            </a:r>
            <a:r>
              <a:rPr lang="en-US" altLang="zh-CN" dirty="0">
                <a:sym typeface="+mn-ea"/>
              </a:rPr>
              <a:t>）, </a:t>
            </a:r>
            <a:r>
              <a:rPr lang="zh-CN" altLang="en-US" dirty="0">
                <a:sym typeface="+mn-ea"/>
              </a:rPr>
              <a:t>商业版为 </a:t>
            </a:r>
            <a:r>
              <a:rPr lang="en-US" altLang="zh-CN" dirty="0">
                <a:sym typeface="+mn-ea"/>
              </a:rPr>
              <a:t>UOS</a:t>
            </a:r>
            <a:r>
              <a:rPr lang="zh-CN" altLang="en-US" dirty="0">
                <a:sym typeface="+mn-ea"/>
              </a:rPr>
              <a:t>。</a:t>
            </a:r>
            <a:endParaRPr lang="zh-CN" altLang="en-US" dirty="0">
              <a:sym typeface="+mn-ea"/>
            </a:endParaRPr>
          </a:p>
        </p:txBody>
      </p:sp>
      <p:sp>
        <p:nvSpPr>
          <p:cNvPr id="2" name="标题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DTK &amp;&amp; DDE  &amp;&amp; Deepin</a:t>
            </a:r>
            <a:r>
              <a:rPr lang="zh-CN" altLang="en-US"/>
              <a:t>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1" name="type.wav"/>
          </p:stSnd>
        </p:sndAc>
      </p:transition>
    </mc:Choice>
    <mc:Fallback>
      <p:transition spd="slow">
        <p:random/>
        <p:sndAc>
          <p:stSnd>
            <p:snd r:embed="rId1" name="type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true"/>
          </p:cNvSpPr>
          <p:nvPr>
            <p:ph idx="1"/>
          </p:nvPr>
        </p:nvSpPr>
        <p:spPr/>
        <p:txBody>
          <a:bodyPr>
            <a:normAutofit fontScale="87500" lnSpcReduction="20000"/>
          </a:bodyPr>
          <a:lstStyle/>
          <a:p>
            <a:pPr>
              <a:buFont typeface="Wingdings" panose="05000000000000000000" charset="0"/>
              <a:buNone/>
            </a:pPr>
            <a:r>
              <a:rPr lang="en-US" altLang="zh-CN" sz="48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DTK</a:t>
            </a:r>
            <a:r>
              <a:rPr lang="en-US" altLang="zh-CN" sz="4800"/>
              <a:t>（deepin tool kit）全称是 </a:t>
            </a:r>
            <a:r>
              <a:rPr lang="en-US" altLang="zh-CN" sz="4800" b="1"/>
              <a:t>深度工具套件</a:t>
            </a:r>
            <a:r>
              <a:rPr lang="en-US" altLang="zh-CN" sz="4800"/>
              <a:t>；是基于 Qt5 开发一整套界面美观且实用的 UI 图形库。</a:t>
            </a:r>
            <a:endParaRPr lang="en-US" altLang="zh-CN" sz="4800"/>
          </a:p>
          <a:p>
            <a:pPr>
              <a:buFont typeface="Wingdings" panose="05000000000000000000" charset="0"/>
              <a:buNone/>
            </a:pPr>
            <a:endParaRPr lang="en-US" altLang="zh-CN" sz="4800"/>
          </a:p>
          <a:p>
            <a:pPr>
              <a:buFont typeface="Wingdings" panose="05000000000000000000" charset="0"/>
              <a:buNone/>
            </a:pPr>
            <a:r>
              <a:rPr lang="en-US" altLang="zh-CN" sz="4800"/>
              <a:t>dtk 是一个泛指，需要灵活的在上下文的语义中理解其含义：</a:t>
            </a:r>
            <a:endParaRPr lang="en-US" altLang="zh-CN" sz="4800"/>
          </a:p>
          <a:p>
            <a:pPr>
              <a:buFont typeface="Wingdings" panose="05000000000000000000" charset="0"/>
              <a:buNone/>
            </a:pPr>
            <a:br>
              <a:rPr lang="en-US" altLang="zh-CN" sz="4800"/>
            </a:br>
            <a:endParaRPr lang="en-US" altLang="zh-CN" sz="4800"/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4800"/>
              <a:t> dtk </a:t>
            </a:r>
            <a:r>
              <a:rPr lang="zh-CN" altLang="en-US" sz="4800"/>
              <a:t>仓库</a:t>
            </a:r>
            <a:r>
              <a:rPr lang="en-US" altLang="zh-CN" sz="4800"/>
              <a:t>的集合（集合 = dtkwidget + dtkgui + dtkcore + qt5integration）</a:t>
            </a:r>
            <a:endParaRPr lang="en-US" altLang="zh-CN" sz="4800"/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4800"/>
              <a:t> 偶也指 dtkwidget 这个仓库项目（仓库的名就叫 dtkwidget）</a:t>
            </a:r>
            <a:endParaRPr lang="en-US" altLang="zh-CN" sz="4800"/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4800"/>
              <a:t> deepin tool kit 是一个深度工具构建集合。</a:t>
            </a:r>
            <a:endParaRPr lang="en-US" altLang="zh-CN" sz="4800"/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4800">
                <a:sym typeface="+mn-ea"/>
              </a:rPr>
              <a:t>是 deepin/uos 系统开发应用软件，使用非 Qt 原生的样式控件的集合的开发环境</a:t>
            </a:r>
            <a:endParaRPr lang="en-US" altLang="zh-CN" sz="4800">
              <a:sym typeface="+mn-ea"/>
            </a:endParaRPr>
          </a:p>
          <a:p>
            <a:pPr>
              <a:lnSpc>
                <a:spcPct val="200000"/>
              </a:lnSpc>
              <a:buFont typeface="Wingdings" panose="05000000000000000000" charset="0"/>
              <a:buChar char=""/>
            </a:pPr>
            <a:r>
              <a:rPr lang="en-US" altLang="zh-CN" sz="4800">
                <a:sym typeface="+mn-ea"/>
              </a:rPr>
              <a:t>dtk 也</a:t>
            </a:r>
            <a:r>
              <a:rPr lang="zh-CN" altLang="en-US" sz="4800">
                <a:sym typeface="+mn-ea"/>
              </a:rPr>
              <a:t>是</a:t>
            </a:r>
            <a:r>
              <a:rPr lang="en-US" altLang="zh-CN" sz="4800">
                <a:sym typeface="+mn-ea"/>
              </a:rPr>
              <a:t>构建 deepin/uos 全家桶的基石</a:t>
            </a:r>
            <a:endParaRPr lang="en-US" altLang="zh-CN" sz="4800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DTK </a:t>
            </a:r>
            <a:r>
              <a:rPr lang="zh-CN" altLang="en-US"/>
              <a:t>名称：</a:t>
            </a:r>
            <a:endParaRPr lang="zh-CN" altLang="en-US"/>
          </a:p>
        </p:txBody>
      </p:sp>
      <p:sp>
        <p:nvSpPr>
          <p:cNvPr id="4" name="文本框 3"/>
          <p:cNvSpPr txBox="true"/>
          <p:nvPr/>
        </p:nvSpPr>
        <p:spPr>
          <a:xfrm>
            <a:off x="1294765" y="12835255"/>
            <a:ext cx="1837055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false">
            <a:spAutoFit/>
          </a:bodyPr>
          <a:lstStyle/>
          <a:p>
            <a:r>
              <a:rPr lang="en-US" altLang="zh-CN" sz="2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PS: </a:t>
            </a:r>
            <a:r>
              <a:rPr lang="zh-CN" altLang="en-US" sz="2400">
                <a:solidFill>
                  <a:schemeClr val="bg1">
                    <a:lumMod val="95000"/>
                  </a:schemeClr>
                </a:solidFill>
                <a:latin typeface="Noto Sans CJK SC" panose="020B0500000000000000" charset="-122"/>
                <a:ea typeface="Noto Sans CJK SC" panose="020B0500000000000000" charset="-122"/>
                <a:cs typeface="Noto Sans Mono CJK SC" panose="020B0500000000000000" charset="-122"/>
              </a:rPr>
              <a:t>由于 qt5integratioin 项目一直是独立的，本不算 dtk 项目里的一员，不过实际上是和 dtk 配套的，故本文算到 dtk 框架中。</a:t>
            </a:r>
            <a:endParaRPr lang="zh-CN" altLang="en-US" sz="2400">
              <a:solidFill>
                <a:schemeClr val="bg1">
                  <a:lumMod val="95000"/>
                </a:schemeClr>
              </a:solidFill>
              <a:latin typeface="Noto Sans CJK SC" panose="020B0500000000000000" charset="-122"/>
              <a:ea typeface="Noto Sans CJK SC" panose="020B0500000000000000" charset="-122"/>
              <a:cs typeface="Noto Sans Mono CJK SC" panose="020B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1" name="type.wav"/>
          </p:stSnd>
        </p:sndAc>
      </p:transition>
    </mc:Choice>
    <mc:Fallback>
      <p:transition spd="slow">
        <p:random/>
        <p:sndAc>
          <p:stSnd>
            <p:snd r:embed="rId1" name="type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true"/>
          </p:cNvSpPr>
          <p:nvPr>
            <p:ph idx="1"/>
          </p:nvPr>
        </p:nvSpPr>
        <p:spPr>
          <a:xfrm>
            <a:off x="164465" y="1513840"/>
            <a:ext cx="23359745" cy="8506460"/>
          </a:xfrm>
        </p:spPr>
        <p:txBody>
          <a:bodyPr>
            <a:normAutofit fontScale="67500" lnSpcReduction="20000"/>
          </a:bodyPr>
          <a:lstStyle/>
          <a:p>
            <a:pPr>
              <a:lnSpc>
                <a:spcPct val="250000"/>
              </a:lnSpc>
              <a:buFont typeface="Wingdings" panose="05000000000000000000" charset="0"/>
              <a:buChar char=""/>
            </a:pPr>
            <a:r>
              <a:rPr lang="zh-CN" altLang="en-US"/>
              <a:t>2015 年 ，开发 v15 ，因开发控制中心（基于 Qt Widgets），开发的过程中抽象出了 dui 控件库（约三个月），仅有部分通用性的控件，仓库名称为 dui 。</a:t>
            </a:r>
            <a:endParaRPr lang="zh-CN" altLang="en-US"/>
          </a:p>
          <a:p>
            <a:pPr>
              <a:lnSpc>
                <a:spcPct val="250000"/>
              </a:lnSpc>
              <a:buFont typeface="Wingdings" panose="05000000000000000000" charset="0"/>
              <a:buChar char=""/>
            </a:pPr>
            <a:r>
              <a:rPr lang="en-US" altLang="zh-CN"/>
              <a:t>20</a:t>
            </a:r>
            <a:r>
              <a:rPr lang="zh-CN" altLang="en-US"/>
              <a:t>16 年初，随后开发其他项目，dui 中加的东西越来越多，也不仅限于 ui 方面的控件，之后就改名为了 deepin-tool-kit 项目。</a:t>
            </a:r>
            <a:endParaRPr lang="zh-CN" altLang="en-US"/>
          </a:p>
          <a:p>
            <a:pPr>
              <a:lnSpc>
                <a:spcPct val="250000"/>
              </a:lnSpc>
              <a:buFont typeface="Wingdings" panose="05000000000000000000" charset="0"/>
              <a:buChar char=""/>
            </a:pPr>
            <a:r>
              <a:rPr lang="en-US" altLang="zh-CN"/>
              <a:t>20</a:t>
            </a:r>
            <a:r>
              <a:rPr lang="zh-CN" altLang="en-US"/>
              <a:t>17 年底，随后成为了 DDE 桌面环境的底层开发库，封装了桌面组件和上层应用的通用型窗口、控件、工具类，随着项目过大，编译过慢，拆分为 dtkcore、dtkwidget、dtkwm，旧的 deepin-tool-kit 仓库地址处于废弃状态。</a:t>
            </a:r>
            <a:endParaRPr lang="zh-CN" altLang="en-US"/>
          </a:p>
          <a:p>
            <a:pPr>
              <a:lnSpc>
                <a:spcPct val="250000"/>
              </a:lnSpc>
              <a:buFont typeface="Wingdings" panose="05000000000000000000" charset="0"/>
              <a:buChar char=""/>
            </a:pPr>
            <a:r>
              <a:rPr lang="en-US" altLang="zh-CN"/>
              <a:t>20</a:t>
            </a:r>
            <a:r>
              <a:rPr lang="zh-CN" altLang="en-US"/>
              <a:t>19 年，新增 dtkgui 模块，废弃了 dtkwm（不可跨平台，强依赖 X11，因此废弃），此后分为 dtkcore、                                  dtkgui、dtkwidget，角色分别对应 Qt core、gui、widgets 模块。</a:t>
            </a:r>
            <a:endParaRPr lang="zh-CN" altLang="en-US"/>
          </a:p>
          <a:p>
            <a:pPr>
              <a:lnSpc>
                <a:spcPct val="250000"/>
              </a:lnSpc>
              <a:buFont typeface="Wingdings" panose="05000000000000000000" charset="0"/>
              <a:buChar char=""/>
            </a:pPr>
            <a:r>
              <a:rPr lang="zh-CN" altLang="en-US"/>
              <a:t>20</a:t>
            </a:r>
            <a:r>
              <a:rPr lang="en-US" altLang="zh-CN"/>
              <a:t>20</a:t>
            </a:r>
            <a:r>
              <a:rPr lang="zh-CN" altLang="en-US"/>
              <a:t> 年，按照如今的理解为，dtk = dtkwidget + dtkgui + dtkcore </a:t>
            </a:r>
            <a:r>
              <a:rPr lang="en-US" altLang="zh-CN"/>
              <a:t>+ </a:t>
            </a:r>
            <a:r>
              <a:rPr lang="zh-CN" altLang="en-US">
                <a:sym typeface="+mn-ea"/>
              </a:rPr>
              <a:t>qt5integration</a:t>
            </a:r>
            <a:endParaRPr lang="zh-CN" altLang="en-US"/>
          </a:p>
        </p:txBody>
      </p:sp>
      <p:sp>
        <p:nvSpPr>
          <p:cNvPr id="3" name="标题 2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DTK </a:t>
            </a:r>
            <a:r>
              <a:rPr lang="zh-CN" altLang="en-US"/>
              <a:t>历史：</a:t>
            </a:r>
            <a:endParaRPr lang="zh-CN" altLang="en-US"/>
          </a:p>
        </p:txBody>
      </p:sp>
      <p:pic>
        <p:nvPicPr>
          <p:cNvPr id="4" name="图片 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899" y="10062847"/>
            <a:ext cx="16323311" cy="327850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false"/>
              </a:ext>
            </a:extLst>
          </a:blip>
          <a:stretch>
            <a:fillRect/>
          </a:stretch>
        </p:blipFill>
        <p:spPr>
          <a:xfrm>
            <a:off x="339089" y="10062847"/>
            <a:ext cx="3046689" cy="3278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:random/>
        <p:sndAc>
          <p:stSnd>
            <p:snd r:embed="rId3" name="type.wav"/>
          </p:stSnd>
        </p:sndAc>
      </p:transition>
    </mc:Choice>
    <mc:Fallback>
      <p:transition spd="slow">
        <p:random/>
        <p:sndAc>
          <p:stSnd>
            <p:snd r:embed="rId3" name="type.wav"/>
          </p:stSnd>
        </p:sndAc>
      </p:transition>
    </mc:Fallback>
  </mc:AlternateContent>
</p:sld>
</file>

<file path=ppt/theme/theme1.xml><?xml version="1.0" encoding="utf-8"?>
<a:theme xmlns:a="http://schemas.openxmlformats.org/drawingml/2006/main" name="统信软件PPT-封面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Noto Sans CJK SC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Noto Sans CJK SC"/>
        <a:font script="Hant" typeface="微軟正黑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统信软件PPT-目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oto Sans CJK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맑은 고딕"/>
        <a:font script="Hans" typeface="Noto Sans CJK SC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统信软件PPT-内文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Noto Sans CJK SC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Noto Sans CJK SC"/>
        <a:font script="Hant" typeface="微軟正黑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objectDefaults>
    <a:spDef>
      <a:spPr>
        <a:solidFill>
          <a:srgbClr val="FF9F07"/>
        </a:solidFill>
        <a:ln w="101600">
          <a:solidFill>
            <a:schemeClr val="bg1"/>
          </a:solidFill>
        </a:ln>
      </a:spPr>
      <a:bodyPr rtlCol="0" anchor="ctr"/>
      <a:lstStyle>
        <a:defPPr algn="ctr" fontAlgn="base">
          <a:defRPr lang="zh-CN" altLang="en-US" sz="3200" strike="noStrike" noProof="1">
            <a:latin typeface="+mn-ea"/>
            <a:cs typeface="Noto Sans Mono CJK SC" panose="020B0500000000000000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9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>
          <a:noFill/>
        </a:ln>
      </a:spPr>
      <a:bodyPr wrap="square" anchor="t" anchorCtr="false">
        <a:spAutoFit/>
      </a:bodyPr>
      <a:lstStyle>
        <a:defPPr>
          <a:defRPr lang="zh-CN" altLang="en-US" sz="4400">
            <a:solidFill>
              <a:schemeClr val="bg1">
                <a:lumMod val="95000"/>
              </a:schemeClr>
            </a:solidFill>
            <a:latin typeface="Noto Sans CJK SC" panose="020B0500000000000000" charset="-122"/>
            <a:ea typeface="Noto Sans CJK SC" panose="020B0500000000000000" charset="-122"/>
            <a:cs typeface="Noto Sans Mono CJK SC" panose="020B0500000000000000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统信软件PPT-无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Noto Sans CJK SC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Noto Sans CJK SC"/>
        <a:font script="Hant" typeface="微軟正黑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统信软件PPT-封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DejaVu Sans"/>
        <a:ea typeface=""/>
        <a:cs typeface=""/>
        <a:font script="Jpan" typeface="ＭＳ ゴシック"/>
        <a:font script="Hang" typeface="굴림"/>
        <a:font script="Hans" typeface="Noto Sans CJK SC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굴림"/>
        <a:font script="Hans" typeface="Noto Sans CJK SC"/>
        <a:font script="Hant" typeface="微軟正黑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DejaVu Sans"/>
        <a:ea typeface=""/>
        <a:cs typeface=""/>
        <a:font script="Jpan" typeface="ＭＳ Ｐゴシック"/>
        <a:font script="Hang" typeface="맑은 고딕"/>
        <a:font script="Hans" typeface="Noto Sans CJK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맑은 고딕"/>
        <a:font script="Hans" typeface="Noto Sans CJK SC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Noto Sans CJK SC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jaVu Sans"/>
        <a:ea typeface=""/>
        <a:cs typeface=""/>
        <a:font script="Jpan" typeface="ＭＳ Ｐゴシック"/>
        <a:font script="Hang" typeface="맑은 고딕"/>
        <a:font script="Hans" typeface="Noto Sans CJK SC"/>
        <a:font script="Hant" typeface="新細明體"/>
        <a:font script="Arab" typeface="DejaVu Sans"/>
        <a:font script="Hebr" typeface="DejaVu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DejaVu 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3249</Words>
  <Application>WPS 演示</Application>
  <PresentationFormat>自定义</PresentationFormat>
  <Paragraphs>211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27</vt:i4>
      </vt:variant>
    </vt:vector>
  </HeadingPairs>
  <TitlesOfParts>
    <vt:vector size="48" baseType="lpstr">
      <vt:lpstr>Arial</vt:lpstr>
      <vt:lpstr>宋体</vt:lpstr>
      <vt:lpstr>Wingdings</vt:lpstr>
      <vt:lpstr>Arial</vt:lpstr>
      <vt:lpstr>DejaVu Sans</vt:lpstr>
      <vt:lpstr>Noto Sans CJK SC</vt:lpstr>
      <vt:lpstr>Noto Sans Mono CJK SC</vt:lpstr>
      <vt:lpstr>DejaVu Math TeX Gyre</vt:lpstr>
      <vt:lpstr>Montserrat</vt:lpstr>
      <vt:lpstr>文泉驿微米黑</vt:lpstr>
      <vt:lpstr>Calibri</vt:lpstr>
      <vt:lpstr>Noto Mono</vt:lpstr>
      <vt:lpstr>Wingdings</vt:lpstr>
      <vt:lpstr>宋体</vt:lpstr>
      <vt:lpstr>微软雅黑</vt:lpstr>
      <vt:lpstr>Arial Unicode MS</vt:lpstr>
      <vt:lpstr>统信软件PPT-封面</vt:lpstr>
      <vt:lpstr>统信软件PPT-目录</vt:lpstr>
      <vt:lpstr>统信软件PPT-内文</vt:lpstr>
      <vt:lpstr>统信软件PPT-无logo</vt:lpstr>
      <vt:lpstr>统信软件PPT-封底</vt:lpstr>
      <vt:lpstr>DTK 框架分享</vt:lpstr>
      <vt:lpstr>目录</vt:lpstr>
      <vt:lpstr>01：观前提醒</vt:lpstr>
      <vt:lpstr>观前提醒：</vt:lpstr>
      <vt:lpstr>02：DTK 历史发展</vt:lpstr>
      <vt:lpstr>思考：</vt:lpstr>
      <vt:lpstr>DTK &amp;&amp; DDE  &amp;&amp; Deepin：</vt:lpstr>
      <vt:lpstr>DTK 名称：</vt:lpstr>
      <vt:lpstr>DTK 历史：</vt:lpstr>
      <vt:lpstr>DDE 桌面演变：</vt:lpstr>
      <vt:lpstr>03：DTK 框架结构</vt:lpstr>
      <vt:lpstr>DTK 构成：</vt:lpstr>
      <vt:lpstr>contributors </vt:lpstr>
      <vt:lpstr>contributors </vt:lpstr>
      <vt:lpstr>DTK 的工作：</vt:lpstr>
      <vt:lpstr>dtkwidget 项目结构:</vt:lpstr>
      <vt:lpstr>qt5integration 项目结构：</vt:lpstr>
      <vt:lpstr>运行效果：</vt:lpstr>
      <vt:lpstr>04:一个简单实践例子</vt:lpstr>
      <vt:lpstr>提问:</vt:lpstr>
      <vt:lpstr>QStyle 风格： </vt:lpstr>
      <vt:lpstr>绘画一个控件：</vt:lpstr>
      <vt:lpstr>05：DTK 文档和使用建议</vt:lpstr>
      <vt:lpstr>DTK 文档 &amp;&amp; 建议</vt:lpstr>
      <vt:lpstr>06：Q&amp;A</vt:lpstr>
      <vt:lpstr>Q&amp;A：</vt:lpstr>
      <vt:lpstr>感谢聆听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欧美风大气排版布局PPT模板</dc:title>
  <dc:creator>YHD</dc:creator>
  <cp:lastModifiedBy>xmuli</cp:lastModifiedBy>
  <cp:revision>428</cp:revision>
  <dcterms:created xsi:type="dcterms:W3CDTF">2020-12-12T12:39:29Z</dcterms:created>
  <dcterms:modified xsi:type="dcterms:W3CDTF">2020-12-12T12:39:29Z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2052-11.1.0.9719</vt:lpwstr>
  </property>
</Properties>
</file>